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5" r:id="rId30"/>
    <p:sldId id="306" r:id="rId31"/>
    <p:sldId id="307" r:id="rId32"/>
    <p:sldId id="308" r:id="rId33"/>
    <p:sldId id="262" r:id="rId34"/>
    <p:sldId id="263" r:id="rId35"/>
    <p:sldId id="264" r:id="rId36"/>
    <p:sldId id="3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9694D-A767-4B2C-A936-A325674F8B3A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E3B28-A849-469E-AD6F-97BC50C80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0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2f1d13fce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2f1d13fce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2f1d13fce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2f1d13fce_2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2f1d13fce_2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2fe69085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2fe690855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e2fe690855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2fe69085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2fe690855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2fe690855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2fe69085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2fe690855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e2fe690855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2f1d13fce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2f1d13fce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2fe69085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2fe69085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e2fe690855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2fe69085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2fe690855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e2fe690855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2fe69085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e2fe690855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e2fe690855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2fe69085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2fe690855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e2fe690855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2fe69085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2fe690855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2fe690855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2f1d13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2f1d13fc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2f1d13fc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2fe69085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2fe690855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e2fe690855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2fe69085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2fe690855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e2fe690855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4b518c5e1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4b518c5e1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2f1d13fce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2f1d13fce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2f1d13fce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4bc2c066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e4bc2c066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</a:t>
            </a:r>
            <a:endParaRPr/>
          </a:p>
        </p:txBody>
      </p:sp>
      <p:sp>
        <p:nvSpPr>
          <p:cNvPr id="494" name="Google Shape;49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477a5b826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477a5b826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77a5b826_1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477a5b826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c5f74ddc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8c5f74ddc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f1d13fc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f1d13fce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e2f1d13fc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c5f74ddc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8c5f74ddc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c5f74ddc5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8c5f74dd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c5f74ddc5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8c5f74ddc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5191be5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5191be5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2f1d13fce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2f1d13fce_2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2f1d13fce_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4bc2c066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4bc2c066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2f1d13fce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2f1d13fce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e2f1d13fce_2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2f1d13fce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2f1d13fce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2f1d13fce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2f1d13fce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2f1d13fce_2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2f1d13fce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2f1d13fce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2f1d13fce_2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e2f1d13fce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8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8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99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600"/>
              <a:buNone/>
              <a:defRPr sz="4800">
                <a:solidFill>
                  <a:srgbClr val="6D9E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76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3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7367" y="593367"/>
            <a:ext cx="539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2"/>
          </p:nvPr>
        </p:nvSpPr>
        <p:spPr>
          <a:xfrm>
            <a:off x="317367" y="1536633"/>
            <a:ext cx="5393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33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2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5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1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4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4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3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0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52734-52AC-4EAE-B3EB-56254006547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7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7194"/>
            <a:ext cx="9144000" cy="2387600"/>
          </a:xfrm>
        </p:spPr>
        <p:txBody>
          <a:bodyPr/>
          <a:lstStyle/>
          <a:p>
            <a:r>
              <a:rPr lang="en-US" dirty="0"/>
              <a:t>YSC2239 Lecture 17</a:t>
            </a:r>
          </a:p>
        </p:txBody>
      </p:sp>
      <p:pic>
        <p:nvPicPr>
          <p:cNvPr id="1026" name="Picture 4" descr="YaleNUS_Header.tif">
            <a:extLst>
              <a:ext uri="{FF2B5EF4-FFF2-40B4-BE49-F238E27FC236}">
                <a16:creationId xmlns:a16="http://schemas.microsoft.com/office/drawing/2014/main" id="{0830E64C-D6D6-4375-96EA-8A4771F6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06" y="680356"/>
            <a:ext cx="12797156" cy="32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16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The Bias-Variance Tradeoff</a:t>
            </a:r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When building models, we generally face a tradeoff between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bias</a:t>
            </a:r>
            <a:r>
              <a:rPr lang="en-US" sz="2400" dirty="0"/>
              <a:t> and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variance</a:t>
            </a:r>
            <a:r>
              <a:rPr lang="en-US" sz="2400" dirty="0"/>
              <a:t>.</a:t>
            </a:r>
            <a:endParaRPr sz="2400" dirty="0"/>
          </a:p>
          <a:p>
            <a:pPr>
              <a:spcBef>
                <a:spcPts val="1067"/>
              </a:spcBef>
              <a:buChar char="-"/>
            </a:pPr>
            <a:r>
              <a:rPr lang="en-US" sz="2400" dirty="0"/>
              <a:t>Lower bias means that our model will predict closer to the truth, </a:t>
            </a:r>
            <a:r>
              <a:rPr lang="en-US" sz="2400" i="1" dirty="0"/>
              <a:t>on average</a:t>
            </a:r>
            <a:r>
              <a:rPr lang="en-US" sz="2400" dirty="0"/>
              <a:t>.</a:t>
            </a:r>
            <a:endParaRPr sz="2400" dirty="0"/>
          </a:p>
          <a:p>
            <a:pPr>
              <a:buChar char="-"/>
            </a:pPr>
            <a:r>
              <a:rPr lang="en-US" sz="2400" dirty="0"/>
              <a:t>Lower variance means that our model will not change too much given the sample.</a:t>
            </a:r>
            <a:endParaRPr sz="2400" dirty="0"/>
          </a:p>
          <a:p>
            <a:pPr marL="0" indent="0">
              <a:spcBef>
                <a:spcPts val="1067"/>
              </a:spcBef>
              <a:buNone/>
            </a:pPr>
            <a:endParaRPr sz="2400" dirty="0"/>
          </a:p>
          <a:p>
            <a:pPr marL="0" indent="0">
              <a:spcBef>
                <a:spcPts val="1067"/>
              </a:spcBef>
              <a:buNone/>
            </a:pPr>
            <a:r>
              <a:rPr lang="en-US" sz="2400" dirty="0"/>
              <a:t>We want low bias </a:t>
            </a:r>
            <a:r>
              <a:rPr lang="en-US" sz="2400" i="1" dirty="0"/>
              <a:t>and</a:t>
            </a:r>
            <a:r>
              <a:rPr lang="en-US" sz="2400" dirty="0"/>
              <a:t> low variance, but oftentimes, when one decreases, the other increases.</a:t>
            </a:r>
            <a:endParaRPr sz="2400" dirty="0"/>
          </a:p>
          <a:p>
            <a:pPr marL="0" indent="0">
              <a:spcBef>
                <a:spcPts val="1067"/>
              </a:spcBef>
              <a:buNone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Model A</a:t>
            </a:r>
            <a:r>
              <a:rPr lang="en-US" sz="2400" dirty="0"/>
              <a:t> has zero bias, but lots of variance.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Model B</a:t>
            </a:r>
            <a:r>
              <a:rPr lang="en-US" sz="2400" dirty="0"/>
              <a:t> has zero variance, but lots of bias.</a:t>
            </a:r>
            <a:endParaRPr sz="2400" dirty="0"/>
          </a:p>
          <a:p>
            <a:pPr marL="0" indent="0">
              <a:spcBef>
                <a:spcPts val="1067"/>
              </a:spcBef>
              <a:buNone/>
            </a:pPr>
            <a:endParaRPr sz="2400" dirty="0"/>
          </a:p>
          <a:p>
            <a:pPr marL="0" indent="0">
              <a:spcBef>
                <a:spcPts val="1067"/>
              </a:spcBef>
              <a:spcAft>
                <a:spcPts val="1067"/>
              </a:spcAft>
              <a:buNone/>
            </a:pPr>
            <a:r>
              <a:rPr lang="en-US" sz="2400" dirty="0"/>
              <a:t>So which is better? The answer will be revealed later in the lecture.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Three Sources of Error in Our Predictions</a:t>
            </a:r>
            <a:endParaRPr/>
          </a:p>
        </p:txBody>
      </p:sp>
      <p:sp>
        <p:nvSpPr>
          <p:cNvPr id="330" name="Google Shape;330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6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Irreducible error: </a:t>
            </a:r>
            <a:r>
              <a:rPr lang="en-US"/>
              <a:t>Recall the data generating process:</a:t>
            </a:r>
            <a:endParaRPr/>
          </a:p>
          <a:p>
            <a:pPr marL="0" indent="0">
              <a:spcBef>
                <a:spcPts val="1067"/>
              </a:spcBef>
              <a:buNone/>
            </a:pPr>
            <a:endParaRPr/>
          </a:p>
          <a:p>
            <a:pPr marL="0" indent="0">
              <a:spcBef>
                <a:spcPts val="1067"/>
              </a:spcBef>
              <a:spcAft>
                <a:spcPts val="1067"/>
              </a:spcAft>
              <a:buNone/>
            </a:pPr>
            <a:r>
              <a:rPr lang="en-US"/>
              <a:t>There will be chance error in our predictions due to the natural randomness of the world.</a:t>
            </a:r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8424" y="1657174"/>
            <a:ext cx="1954600" cy="36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4731" y="2141051"/>
            <a:ext cx="1854199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8411" y="2141082"/>
            <a:ext cx="609600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>
            <a:spLocks noGrp="1"/>
          </p:cNvSpPr>
          <p:nvPr>
            <p:ph type="body" idx="1"/>
          </p:nvPr>
        </p:nvSpPr>
        <p:spPr>
          <a:xfrm>
            <a:off x="415600" y="3608567"/>
            <a:ext cx="11360800" cy="11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Model variance:</a:t>
            </a:r>
            <a:r>
              <a:rPr lang="en-US" sz="2400" dirty="0"/>
              <a:t> Our fitted model is based on a random sample.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1067"/>
              </a:spcBef>
              <a:buNone/>
            </a:pPr>
            <a:r>
              <a:rPr lang="en-US" sz="2400" dirty="0"/>
              <a:t>The sample could have come out differently, then the fitted model would have been different. </a:t>
            </a:r>
            <a:endParaRPr sz="2400" dirty="0"/>
          </a:p>
        </p:txBody>
      </p:sp>
      <p:sp>
        <p:nvSpPr>
          <p:cNvPr id="335" name="Google Shape;335;p45"/>
          <p:cNvSpPr txBox="1">
            <a:spLocks noGrp="1"/>
          </p:cNvSpPr>
          <p:nvPr>
            <p:ph type="body" idx="1"/>
          </p:nvPr>
        </p:nvSpPr>
        <p:spPr>
          <a:xfrm>
            <a:off x="415600" y="5163300"/>
            <a:ext cx="11360800" cy="147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Model bias:</a:t>
            </a:r>
            <a:r>
              <a:rPr lang="en-US" sz="2400" dirty="0"/>
              <a:t> This is the difference between the expected predictions, and the true </a:t>
            </a:r>
            <a:r>
              <a:rPr lang="en-US" sz="2400" i="1" dirty="0"/>
              <a:t>g(x)</a:t>
            </a:r>
            <a:r>
              <a:rPr lang="en-US" sz="2400" dirty="0"/>
              <a:t>.</a:t>
            </a:r>
            <a:endParaRPr sz="2400" dirty="0"/>
          </a:p>
          <a:p>
            <a:pPr marL="0" indent="0">
              <a:spcBef>
                <a:spcPts val="1067"/>
              </a:spcBef>
              <a:spcAft>
                <a:spcPts val="1067"/>
              </a:spcAft>
              <a:buNone/>
            </a:pPr>
            <a:r>
              <a:rPr lang="en-US" sz="2400" dirty="0"/>
              <a:t>Our model may be too limited to find the correct </a:t>
            </a:r>
            <a:r>
              <a:rPr lang="en-US" sz="2400" i="1" dirty="0"/>
              <a:t>g(x)</a:t>
            </a:r>
            <a:r>
              <a:rPr lang="en-US" sz="2400" dirty="0"/>
              <a:t>, for example if we pick a quadratic model to fit to cubic data.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Simulation</a:t>
            </a:r>
            <a:endParaRPr/>
          </a:p>
        </p:txBody>
      </p:sp>
      <p:sp>
        <p:nvSpPr>
          <p:cNvPr id="342" name="Google Shape;342;p46"/>
          <p:cNvSpPr txBox="1">
            <a:spLocks noGrp="1"/>
          </p:cNvSpPr>
          <p:nvPr>
            <p:ph type="body" idx="1"/>
          </p:nvPr>
        </p:nvSpPr>
        <p:spPr>
          <a:xfrm>
            <a:off x="8113967" y="1536633"/>
            <a:ext cx="3662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 dirty="0"/>
              <a:t>Let’s simulate the sampling and modeling process for a strictly linear model.</a:t>
            </a:r>
            <a:endParaRPr dirty="0"/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967" y="3429000"/>
            <a:ext cx="26244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1294817"/>
            <a:ext cx="7558228" cy="5038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44"/>
            <a:ext cx="7558232" cy="503882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Simulation</a:t>
            </a:r>
            <a:endParaRPr/>
          </a:p>
        </p:txBody>
      </p:sp>
      <p:sp>
        <p:nvSpPr>
          <p:cNvPr id="352" name="Google Shape;352;p47"/>
          <p:cNvSpPr txBox="1">
            <a:spLocks noGrp="1"/>
          </p:cNvSpPr>
          <p:nvPr>
            <p:ph type="body" idx="1"/>
          </p:nvPr>
        </p:nvSpPr>
        <p:spPr>
          <a:xfrm>
            <a:off x="8113967" y="1536633"/>
            <a:ext cx="3662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/>
              <a:t>Let’s simulate the sampling and modeling process for a quadratic model.</a:t>
            </a:r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7845" y="3310524"/>
            <a:ext cx="3774644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28"/>
            <a:ext cx="7558232" cy="503882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Simulation</a:t>
            </a:r>
            <a:endParaRPr/>
          </a:p>
        </p:txBody>
      </p: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8113967" y="1536633"/>
            <a:ext cx="3662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/>
              <a:t>Let’s simulate the sampling and modeling process for a cubic model.</a:t>
            </a:r>
            <a:endParaRPr/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622" y="3587789"/>
            <a:ext cx="4475051" cy="7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294833"/>
            <a:ext cx="7558268" cy="503883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Simulation</a:t>
            </a:r>
            <a:endParaRPr/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1"/>
          </p:nvPr>
        </p:nvSpPr>
        <p:spPr>
          <a:xfrm>
            <a:off x="8113967" y="1536633"/>
            <a:ext cx="3662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/>
              <a:t>Let’s simulate the sampling and modeling process for a septic model.</a:t>
            </a:r>
            <a:endParaRPr/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5185" y="3192051"/>
            <a:ext cx="3119967" cy="12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2267"/>
              </a:spcBef>
            </a:pPr>
            <a:r>
              <a:rPr lang="en-US" dirty="0">
                <a:solidFill>
                  <a:schemeClr val="tx1"/>
                </a:solidFill>
              </a:rPr>
              <a:t>Decomposition of Risk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Model Risk</a:t>
            </a:r>
            <a:endParaRPr/>
          </a:p>
        </p:txBody>
      </p:sp>
      <p:sp>
        <p:nvSpPr>
          <p:cNvPr id="405" name="Google Shape;405;p5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90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/>
              <a:t>For a new individual at (</a:t>
            </a:r>
            <a:r>
              <a:rPr lang="en-US" sz="2400" i="1"/>
              <a:t>x</a:t>
            </a:r>
            <a:r>
              <a:rPr lang="en-US" sz="2400"/>
              <a:t>, </a:t>
            </a:r>
            <a:r>
              <a:rPr lang="en-US" sz="2400" i="1"/>
              <a:t>Y</a:t>
            </a:r>
            <a:r>
              <a:rPr lang="en-US" sz="2400"/>
              <a:t>):</a:t>
            </a:r>
            <a:endParaRPr sz="2400"/>
          </a:p>
          <a:p>
            <a:pPr indent="-457189">
              <a:spcBef>
                <a:spcPts val="1067"/>
              </a:spcBef>
              <a:buSzPts val="1800"/>
              <a:buChar char="-"/>
            </a:pPr>
            <a:r>
              <a:rPr lang="en-US" sz="2400"/>
              <a:t>Expected mean squared error of prediction:</a:t>
            </a:r>
            <a:endParaRPr sz="2400"/>
          </a:p>
          <a:p>
            <a:pPr marL="0" indent="0">
              <a:spcBef>
                <a:spcPts val="1067"/>
              </a:spcBef>
              <a:buNone/>
            </a:pPr>
            <a:endParaRPr sz="2400"/>
          </a:p>
          <a:p>
            <a:pPr marL="0" indent="0">
              <a:spcBef>
                <a:spcPts val="1067"/>
              </a:spcBef>
              <a:buNone/>
            </a:pPr>
            <a:endParaRPr sz="2400"/>
          </a:p>
          <a:p>
            <a:pPr marL="0" indent="0">
              <a:spcBef>
                <a:spcPts val="1067"/>
              </a:spcBef>
              <a:buNone/>
            </a:pPr>
            <a:r>
              <a:rPr lang="en-US" sz="2400"/>
              <a:t>The expectation is taken over all possible samples that we could have collected.</a:t>
            </a:r>
            <a:endParaRPr sz="2400"/>
          </a:p>
          <a:p>
            <a:pPr indent="-457189">
              <a:spcBef>
                <a:spcPts val="1067"/>
              </a:spcBef>
              <a:buSzPts val="1800"/>
              <a:buChar char="-"/>
            </a:pPr>
            <a:r>
              <a:rPr lang="en-US" sz="2400"/>
              <a:t>Remember, each new sample would generate a different</a:t>
            </a:r>
            <a:endParaRPr sz="2400"/>
          </a:p>
          <a:p>
            <a:pPr indent="-457189">
              <a:buSzPts val="1800"/>
              <a:buChar char="-"/>
            </a:pPr>
            <a:r>
              <a:rPr lang="en-US" sz="2400"/>
              <a:t>Also, for some fixed </a:t>
            </a:r>
            <a:r>
              <a:rPr lang="en-US" sz="2400" i="1"/>
              <a:t>x</a:t>
            </a:r>
            <a:r>
              <a:rPr lang="en-US" sz="2400"/>
              <a:t>, </a:t>
            </a:r>
            <a:r>
              <a:rPr lang="en-US" sz="2400" i="1"/>
              <a:t>Y </a:t>
            </a:r>
            <a:r>
              <a:rPr lang="en-US" sz="2400"/>
              <a:t>can be different due to the random error ε</a:t>
            </a:r>
            <a:endParaRPr sz="2400"/>
          </a:p>
        </p:txBody>
      </p:sp>
      <p:pic>
        <p:nvPicPr>
          <p:cNvPr id="406" name="Google Shape;40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4451" y="2808018"/>
            <a:ext cx="44831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9545" y="3903885"/>
            <a:ext cx="731600" cy="43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Decomposition of Error and Risk</a:t>
            </a:r>
            <a:endParaRPr/>
          </a:p>
        </p:txBody>
      </p:sp>
      <p:sp>
        <p:nvSpPr>
          <p:cNvPr id="414" name="Google Shape;414;p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 sz="2400"/>
              <a:t>The model risk can be decomposed into three pieces:</a:t>
            </a:r>
            <a:endParaRPr sz="2400"/>
          </a:p>
        </p:txBody>
      </p:sp>
      <p:pic>
        <p:nvPicPr>
          <p:cNvPr id="415" name="Google Shape;41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9194" y="3815907"/>
            <a:ext cx="3797297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59" y="2572214"/>
            <a:ext cx="37338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9193" y="3127839"/>
            <a:ext cx="3162304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2497" y="4612985"/>
            <a:ext cx="7746999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Bias-Variance Decomposition</a:t>
            </a:r>
            <a:endParaRPr/>
          </a:p>
        </p:txBody>
      </p:sp>
      <p:sp>
        <p:nvSpPr>
          <p:cNvPr id="426" name="Google Shape;426;p54"/>
          <p:cNvSpPr txBox="1">
            <a:spLocks noGrp="1"/>
          </p:cNvSpPr>
          <p:nvPr>
            <p:ph type="body" idx="1"/>
          </p:nvPr>
        </p:nvSpPr>
        <p:spPr>
          <a:xfrm>
            <a:off x="415600" y="3947333"/>
            <a:ext cx="11360800" cy="278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 sz="2400"/>
              <a:t>Remember our assumption about the true relationship </a:t>
            </a:r>
            <a:r>
              <a:rPr lang="en-US" sz="2400" i="1"/>
              <a:t>g(x)</a:t>
            </a:r>
            <a:r>
              <a:rPr lang="en-US" sz="2400"/>
              <a:t>. When we fit our model, we find some function       that estimates </a:t>
            </a:r>
            <a:r>
              <a:rPr lang="en-US" sz="2400" i="1"/>
              <a:t>g(x)</a:t>
            </a:r>
            <a:r>
              <a:rPr lang="en-US" sz="2400"/>
              <a:t>.       is random and is just another name for </a:t>
            </a:r>
            <a:endParaRPr sz="2400"/>
          </a:p>
        </p:txBody>
      </p:sp>
      <p:pic>
        <p:nvPicPr>
          <p:cNvPr id="427" name="Google Shape;42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1832227"/>
            <a:ext cx="10515599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751" y="2959106"/>
            <a:ext cx="11112496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4513" y="4413465"/>
            <a:ext cx="292101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1613" y="4413466"/>
            <a:ext cx="292101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4330" y="4720783"/>
            <a:ext cx="266699" cy="3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0876"/>
            <a:ext cx="10515600" cy="1325563"/>
          </a:xfrm>
        </p:spPr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Variance-bias tradeoff</a:t>
            </a:r>
          </a:p>
          <a:p>
            <a:r>
              <a:rPr lang="en-US" dirty="0"/>
              <a:t>Overfitting</a:t>
            </a:r>
          </a:p>
          <a:p>
            <a:r>
              <a:rPr lang="en-US"/>
              <a:t>Cross-validation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42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Observation Variance</a:t>
            </a:r>
            <a:endParaRPr/>
          </a:p>
        </p:txBody>
      </p:sp>
      <p:sp>
        <p:nvSpPr>
          <p:cNvPr id="438" name="Google Shape;438;p55"/>
          <p:cNvSpPr txBox="1">
            <a:spLocks noGrp="1"/>
          </p:cNvSpPr>
          <p:nvPr>
            <p:ph type="body" idx="1"/>
          </p:nvPr>
        </p:nvSpPr>
        <p:spPr>
          <a:xfrm>
            <a:off x="415600" y="2212900"/>
            <a:ext cx="11360800" cy="45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6933" indent="0">
              <a:lnSpc>
                <a:spcPct val="115000"/>
              </a:lnSpc>
              <a:buNone/>
            </a:pPr>
            <a:r>
              <a:rPr lang="en-US" sz="2400"/>
              <a:t>Some reasons: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Measurement error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Missing information acting like noise</a:t>
            </a:r>
            <a:endParaRPr sz="2400"/>
          </a:p>
          <a:p>
            <a:pPr marL="0" indent="0">
              <a:lnSpc>
                <a:spcPct val="115000"/>
              </a:lnSpc>
              <a:buNone/>
            </a:pPr>
            <a:endParaRPr sz="2400"/>
          </a:p>
          <a:p>
            <a:pPr marL="0" indent="0">
              <a:lnSpc>
                <a:spcPct val="115000"/>
              </a:lnSpc>
              <a:buNone/>
            </a:pPr>
            <a:r>
              <a:rPr lang="en-US" sz="2400"/>
              <a:t>Some remedies: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Could try to get more precise measurements.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Often this is beyond the control of the data scientist.</a:t>
            </a:r>
            <a:endParaRPr sz="2400"/>
          </a:p>
        </p:txBody>
      </p:sp>
      <p:pic>
        <p:nvPicPr>
          <p:cNvPr id="439" name="Google Shape;43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1" y="1457782"/>
            <a:ext cx="609600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Model Variance</a:t>
            </a:r>
            <a:endParaRPr/>
          </a:p>
        </p:txBody>
      </p:sp>
      <p:sp>
        <p:nvSpPr>
          <p:cNvPr id="446" name="Google Shape;446;p56"/>
          <p:cNvSpPr txBox="1">
            <a:spLocks noGrp="1"/>
          </p:cNvSpPr>
          <p:nvPr>
            <p:ph type="body" idx="1"/>
          </p:nvPr>
        </p:nvSpPr>
        <p:spPr>
          <a:xfrm>
            <a:off x="415600" y="2212900"/>
            <a:ext cx="11360800" cy="45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6933" indent="0">
              <a:lnSpc>
                <a:spcPct val="115000"/>
              </a:lnSpc>
              <a:buNone/>
            </a:pPr>
            <a:r>
              <a:rPr lang="en-US" sz="2400"/>
              <a:t>Main reason: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Overfitting: small differences in random samples lead to large differences in the fitted model</a:t>
            </a:r>
            <a:endParaRPr sz="2400"/>
          </a:p>
          <a:p>
            <a:pPr marL="812780" indent="-169329">
              <a:lnSpc>
                <a:spcPct val="115000"/>
              </a:lnSpc>
              <a:buNone/>
            </a:pPr>
            <a:endParaRPr sz="2400"/>
          </a:p>
          <a:p>
            <a:pPr marL="16933" indent="0">
              <a:lnSpc>
                <a:spcPct val="115000"/>
              </a:lnSpc>
              <a:buNone/>
            </a:pPr>
            <a:r>
              <a:rPr lang="en-US" sz="2400"/>
              <a:t>Some remedies: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Reduce model complexity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Don’t fit the noise</a:t>
            </a:r>
            <a:endParaRPr sz="2400"/>
          </a:p>
        </p:txBody>
      </p:sp>
      <p:pic>
        <p:nvPicPr>
          <p:cNvPr id="447" name="Google Shape;44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393" y="1356959"/>
            <a:ext cx="8331204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Model Bias</a:t>
            </a:r>
            <a:endParaRPr/>
          </a:p>
        </p:txBody>
      </p:sp>
      <p:sp>
        <p:nvSpPr>
          <p:cNvPr id="454" name="Google Shape;454;p57"/>
          <p:cNvSpPr txBox="1">
            <a:spLocks noGrp="1"/>
          </p:cNvSpPr>
          <p:nvPr>
            <p:ph type="body" idx="1"/>
          </p:nvPr>
        </p:nvSpPr>
        <p:spPr>
          <a:xfrm>
            <a:off x="415600" y="2212900"/>
            <a:ext cx="11360800" cy="451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6933" indent="0">
              <a:lnSpc>
                <a:spcPct val="115000"/>
              </a:lnSpc>
              <a:buNone/>
            </a:pPr>
            <a:r>
              <a:rPr lang="en-US" sz="2400"/>
              <a:t>Some reasons: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Underfitting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Lack of domain knowledge</a:t>
            </a:r>
            <a:endParaRPr sz="2400"/>
          </a:p>
          <a:p>
            <a:pPr marL="914377" indent="-270927">
              <a:lnSpc>
                <a:spcPct val="115000"/>
              </a:lnSpc>
              <a:buNone/>
            </a:pPr>
            <a:endParaRPr sz="2400"/>
          </a:p>
          <a:p>
            <a:pPr marL="16933" indent="0">
              <a:lnSpc>
                <a:spcPct val="115000"/>
              </a:lnSpc>
              <a:buNone/>
            </a:pPr>
            <a:r>
              <a:rPr lang="en-US" sz="2400"/>
              <a:t>Remedies: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Increase model complexity (but don’t overfit)</a:t>
            </a:r>
            <a:endParaRPr sz="2400"/>
          </a:p>
          <a:p>
            <a:pPr indent="-457189">
              <a:lnSpc>
                <a:spcPct val="115000"/>
              </a:lnSpc>
              <a:buSzPts val="1800"/>
              <a:buChar char="-"/>
            </a:pPr>
            <a:r>
              <a:rPr lang="en-US" sz="2400"/>
              <a:t>Consult domain experts to see which models make sense</a:t>
            </a:r>
            <a:endParaRPr sz="2400"/>
          </a:p>
        </p:txBody>
      </p:sp>
      <p:pic>
        <p:nvPicPr>
          <p:cNvPr id="455" name="Google Shape;45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0792" y="1356981"/>
            <a:ext cx="4470395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A Constant Model</a:t>
            </a:r>
            <a:endParaRPr/>
          </a:p>
        </p:txBody>
      </p:sp>
      <p:sp>
        <p:nvSpPr>
          <p:cNvPr id="462" name="Google Shape;462;p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28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So which model is better? Model A or Model B?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Model A:</a:t>
            </a:r>
            <a:r>
              <a:rPr lang="en-US" sz="2400" dirty="0"/>
              <a:t> Select a random number between 0 and 1. This is your estimate of </a:t>
            </a:r>
            <a:r>
              <a:rPr lang="en-US" sz="2400" i="1" dirty="0"/>
              <a:t>p</a:t>
            </a:r>
            <a:r>
              <a:rPr lang="en-US" sz="2400" dirty="0"/>
              <a:t>. This is equivalent to running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np.random.random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in Python.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Model B</a:t>
            </a:r>
            <a:r>
              <a:rPr lang="en-US" sz="2400" dirty="0"/>
              <a:t>: Select .75 as your estimate of </a:t>
            </a:r>
            <a:r>
              <a:rPr lang="en-US" sz="2400" i="1" dirty="0"/>
              <a:t>p</a:t>
            </a:r>
            <a:r>
              <a:rPr lang="en-US" sz="2400" dirty="0"/>
              <a:t>.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-US" sz="2400" dirty="0"/>
              <a:t>We can calculate the model risks directly. Note that the observation variance is 0.</a:t>
            </a:r>
            <a:endParaRPr sz="2400" dirty="0"/>
          </a:p>
        </p:txBody>
      </p:sp>
      <p:sp>
        <p:nvSpPr>
          <p:cNvPr id="463" name="Google Shape;463;p58"/>
          <p:cNvSpPr txBox="1">
            <a:spLocks noGrp="1"/>
          </p:cNvSpPr>
          <p:nvPr>
            <p:ph type="body" idx="1"/>
          </p:nvPr>
        </p:nvSpPr>
        <p:spPr>
          <a:xfrm>
            <a:off x="415600" y="4405833"/>
            <a:ext cx="5680400" cy="245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Model A: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-US" sz="2400" dirty="0"/>
              <a:t>Model Bias = .5 - .5 = 0</a:t>
            </a:r>
            <a:endParaRPr sz="2400" dirty="0"/>
          </a:p>
          <a:p>
            <a:pPr marL="0" indent="0">
              <a:buNone/>
            </a:pPr>
            <a:r>
              <a:rPr lang="en-US" sz="2400" dirty="0"/>
              <a:t>Model Variance = (1 - 0)</a:t>
            </a:r>
            <a:r>
              <a:rPr lang="en-US" sz="2400" baseline="30000" dirty="0"/>
              <a:t>2</a:t>
            </a:r>
            <a:r>
              <a:rPr lang="en-US" sz="2400" dirty="0"/>
              <a:t> / 12 = 1/12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-US" sz="2400" dirty="0"/>
              <a:t>Risk = 0</a:t>
            </a:r>
            <a:r>
              <a:rPr lang="en-US" sz="2400" baseline="30000" dirty="0"/>
              <a:t>2</a:t>
            </a:r>
            <a:r>
              <a:rPr lang="en-US" sz="2400" dirty="0"/>
              <a:t> + 1/12 =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1/12</a:t>
            </a:r>
            <a:endParaRPr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58"/>
          <p:cNvSpPr txBox="1">
            <a:spLocks noGrp="1"/>
          </p:cNvSpPr>
          <p:nvPr>
            <p:ph type="body" idx="1"/>
          </p:nvPr>
        </p:nvSpPr>
        <p:spPr>
          <a:xfrm>
            <a:off x="6280667" y="4405833"/>
            <a:ext cx="5680400" cy="245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Model B: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-US" sz="2400" dirty="0"/>
              <a:t>Model Bias = .75 - .5 = .25</a:t>
            </a:r>
            <a:endParaRPr sz="2400" dirty="0"/>
          </a:p>
          <a:p>
            <a:pPr marL="0" indent="0">
              <a:buNone/>
            </a:pPr>
            <a:r>
              <a:rPr lang="en-US" sz="2400" dirty="0"/>
              <a:t>Model Variance = 0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-US" sz="2400" dirty="0"/>
              <a:t>Risk = .25</a:t>
            </a:r>
            <a:r>
              <a:rPr lang="en-US" sz="2400" baseline="30000" dirty="0"/>
              <a:t>2</a:t>
            </a:r>
            <a:r>
              <a:rPr lang="en-US" sz="2400" dirty="0"/>
              <a:t> + 0 =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1/16</a:t>
            </a:r>
            <a:endParaRPr sz="24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2267"/>
              </a:spcBef>
            </a:pPr>
            <a:r>
              <a:rPr lang="en-US" dirty="0">
                <a:solidFill>
                  <a:schemeClr val="tx1"/>
                </a:solidFill>
              </a:rPr>
              <a:t>Overfitting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Introduction to Overfitting</a:t>
            </a:r>
            <a:endParaRPr/>
          </a:p>
        </p:txBody>
      </p:sp>
      <p:sp>
        <p:nvSpPr>
          <p:cNvPr id="476" name="Google Shape;476;p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In the previous lectures, our goal has been to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minimize</a:t>
            </a:r>
            <a:r>
              <a:rPr lang="en-US" sz="2400" dirty="0"/>
              <a:t> a loss function (MSE)</a:t>
            </a:r>
            <a:endParaRPr sz="2400" dirty="0"/>
          </a:p>
          <a:p>
            <a:pPr indent="-457189">
              <a:buSzPts val="1800"/>
              <a:buChar char="-"/>
            </a:pPr>
            <a:r>
              <a:rPr lang="en-US" sz="2400" dirty="0"/>
              <a:t>We do this by collecting more features, or through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feature engineering</a:t>
            </a:r>
            <a:endParaRPr sz="2400" b="1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sz="2400" b="1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r>
              <a:rPr lang="en-US" sz="2400" dirty="0"/>
              <a:t>However, we only ever evaluated our model on the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data on which it was trained</a:t>
            </a:r>
            <a:endParaRPr sz="2400" dirty="0"/>
          </a:p>
          <a:p>
            <a:pPr indent="-457189">
              <a:buSzPts val="1800"/>
              <a:buChar char="-"/>
            </a:pPr>
            <a:r>
              <a:rPr lang="en-US" sz="2400" dirty="0"/>
              <a:t>The whole point in building a model is to</a:t>
            </a:r>
            <a:r>
              <a:rPr lang="en-US" sz="2400" i="1" dirty="0"/>
              <a:t> learn something about the world</a:t>
            </a:r>
            <a:endParaRPr sz="2400" i="1" dirty="0"/>
          </a:p>
          <a:p>
            <a:pPr indent="-457189">
              <a:buSzPts val="1800"/>
              <a:buChar char="-"/>
            </a:pPr>
            <a:r>
              <a:rPr lang="en-US" sz="2400" dirty="0"/>
              <a:t>Why do we care about finding a      if we already know     ?</a:t>
            </a: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lang="en-US" sz="2400" dirty="0"/>
              <a:t>We care about how well our model performs on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new</a:t>
            </a:r>
            <a:r>
              <a:rPr lang="en-US" sz="2400" dirty="0"/>
              <a:t> data, for which we want to 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predict</a:t>
            </a: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477" name="Google Shape;47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7751" y="3346447"/>
            <a:ext cx="266701" cy="2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2507" y="3257549"/>
            <a:ext cx="266699" cy="34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361" y="4361548"/>
            <a:ext cx="266701" cy="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2267"/>
              </a:spcBef>
            </a:pPr>
            <a:r>
              <a:rPr lang="en-US" dirty="0">
                <a:solidFill>
                  <a:schemeClr val="tx1"/>
                </a:solidFill>
              </a:rPr>
              <a:t>Complexity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 txBox="1">
            <a:spLocks noGrp="1"/>
          </p:cNvSpPr>
          <p:nvPr>
            <p:ph type="title"/>
          </p:nvPr>
        </p:nvSpPr>
        <p:spPr>
          <a:xfrm>
            <a:off x="552451" y="320675"/>
            <a:ext cx="10801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/>
              <a:t>Modeling Goals</a:t>
            </a:r>
            <a:endParaRPr/>
          </a:p>
        </p:txBody>
      </p:sp>
      <p:sp>
        <p:nvSpPr>
          <p:cNvPr id="490" name="Google Shape;49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457189" indent="-448722">
              <a:spcBef>
                <a:spcPts val="0"/>
              </a:spcBef>
              <a:buClr>
                <a:schemeClr val="dk1"/>
              </a:buClr>
              <a:buSzPts val="2100"/>
              <a:buFont typeface="Noto Sans Symbols"/>
              <a:buChar char="●"/>
            </a:pPr>
            <a:r>
              <a:rPr lang="en-US"/>
              <a:t>Try to minimize all three of observation variance, model bias, and model variance.</a:t>
            </a:r>
            <a:endParaRPr/>
          </a:p>
          <a:p>
            <a:pPr marL="16933" indent="0">
              <a:spcBef>
                <a:spcPts val="2267"/>
              </a:spcBef>
              <a:buSzPts val="2100"/>
              <a:buNone/>
            </a:pPr>
            <a:r>
              <a:rPr lang="en-US" i="1"/>
              <a:t>But</a:t>
            </a:r>
            <a:endParaRPr/>
          </a:p>
          <a:p>
            <a:pPr marL="457189" indent="-448722">
              <a:spcBef>
                <a:spcPts val="2267"/>
              </a:spcBef>
              <a:buSzPts val="2100"/>
              <a:buFont typeface="Noto Sans Symbols"/>
              <a:buChar char="●"/>
            </a:pPr>
            <a:r>
              <a:rPr lang="en-US"/>
              <a:t>Observation variance is often out of our control</a:t>
            </a:r>
            <a:endParaRPr/>
          </a:p>
          <a:p>
            <a:pPr marL="457189" indent="-448722">
              <a:spcBef>
                <a:spcPts val="2267"/>
              </a:spcBef>
              <a:buSzPts val="2100"/>
              <a:buFont typeface="Noto Sans Symbols"/>
              <a:buChar char="●"/>
            </a:pPr>
            <a:r>
              <a:rPr lang="en-US"/>
              <a:t>Reducing complexity to reduce model variance can increase bias</a:t>
            </a:r>
            <a:endParaRPr/>
          </a:p>
          <a:p>
            <a:pPr marL="457189" indent="-448722">
              <a:spcBef>
                <a:spcPts val="2267"/>
              </a:spcBef>
              <a:buSzPts val="2100"/>
              <a:buFont typeface="Noto Sans Symbols"/>
              <a:buChar char="●"/>
            </a:pPr>
            <a:r>
              <a:rPr lang="en-US"/>
              <a:t>Increasing model complexity to reduce bias can increase model variance</a:t>
            </a:r>
            <a:endParaRPr/>
          </a:p>
          <a:p>
            <a:pPr marL="457189" indent="-448722">
              <a:spcBef>
                <a:spcPts val="2267"/>
              </a:spcBef>
              <a:spcAft>
                <a:spcPts val="1067"/>
              </a:spcAft>
              <a:buSzPts val="2100"/>
              <a:buChar char="●"/>
            </a:pPr>
            <a:r>
              <a:rPr lang="en-US"/>
              <a:t>Domain knowledge matters: the right model structure!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>
            <a:spLocks noGrp="1"/>
          </p:cNvSpPr>
          <p:nvPr>
            <p:ph type="title"/>
          </p:nvPr>
        </p:nvSpPr>
        <p:spPr>
          <a:xfrm>
            <a:off x="552451" y="320675"/>
            <a:ext cx="10801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/>
              <a:t>Bias Variance Plot</a:t>
            </a:r>
            <a:endParaRPr/>
          </a:p>
        </p:txBody>
      </p:sp>
      <p:cxnSp>
        <p:nvCxnSpPr>
          <p:cNvPr id="497" name="Google Shape;497;p63"/>
          <p:cNvCxnSpPr/>
          <p:nvPr/>
        </p:nvCxnSpPr>
        <p:spPr>
          <a:xfrm rot="10800000">
            <a:off x="2846643" y="1829717"/>
            <a:ext cx="0" cy="405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8" name="Google Shape;498;p63"/>
          <p:cNvCxnSpPr/>
          <p:nvPr/>
        </p:nvCxnSpPr>
        <p:spPr>
          <a:xfrm>
            <a:off x="2846643" y="5888917"/>
            <a:ext cx="703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9" name="Google Shape;499;p63"/>
          <p:cNvSpPr txBox="1"/>
          <p:nvPr/>
        </p:nvSpPr>
        <p:spPr>
          <a:xfrm>
            <a:off x="3964396" y="5888917"/>
            <a:ext cx="4535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Increasing Model Complexity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63"/>
          <p:cNvSpPr/>
          <p:nvPr/>
        </p:nvSpPr>
        <p:spPr>
          <a:xfrm>
            <a:off x="8499613" y="6076691"/>
            <a:ext cx="253600" cy="11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01" name="Google Shape;501;p63"/>
          <p:cNvGrpSpPr/>
          <p:nvPr/>
        </p:nvGrpSpPr>
        <p:grpSpPr>
          <a:xfrm>
            <a:off x="3105160" y="2151374"/>
            <a:ext cx="6516571" cy="3663285"/>
            <a:chOff x="927817" y="2337986"/>
            <a:chExt cx="6516570" cy="3663286"/>
          </a:xfrm>
        </p:grpSpPr>
        <p:sp>
          <p:nvSpPr>
            <p:cNvPr id="502" name="Google Shape;502;p63"/>
            <p:cNvSpPr/>
            <p:nvPr/>
          </p:nvSpPr>
          <p:spPr>
            <a:xfrm>
              <a:off x="927817" y="2337986"/>
              <a:ext cx="6516570" cy="3134907"/>
            </a:xfrm>
            <a:custGeom>
              <a:avLst/>
              <a:gdLst/>
              <a:ahLst/>
              <a:cxnLst/>
              <a:rect l="l" t="t" r="r" b="b"/>
              <a:pathLst>
                <a:path w="5655733" h="2929468" extrusionOk="0">
                  <a:moveTo>
                    <a:pt x="0" y="0"/>
                  </a:moveTo>
                  <a:cubicBezTo>
                    <a:pt x="818445" y="1780822"/>
                    <a:pt x="2983089" y="2782712"/>
                    <a:pt x="5655733" y="2929468"/>
                  </a:cubicBezTo>
                </a:path>
              </a:pathLst>
            </a:custGeom>
            <a:noFill/>
            <a:ln w="444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63"/>
            <p:cNvSpPr txBox="1"/>
            <p:nvPr/>
          </p:nvSpPr>
          <p:spPr>
            <a:xfrm rot="521122">
              <a:off x="5232360" y="5384201"/>
              <a:ext cx="12827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-US" sz="2800" b="1">
                  <a:solidFill>
                    <a:schemeClr val="accent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(Bias)</a:t>
              </a:r>
              <a:r>
                <a:rPr lang="en-US" sz="2800" b="1" baseline="30000">
                  <a:solidFill>
                    <a:schemeClr val="accent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sz="1467"/>
            </a:p>
          </p:txBody>
        </p:sp>
      </p:grpSp>
      <p:grpSp>
        <p:nvGrpSpPr>
          <p:cNvPr id="504" name="Google Shape;504;p63"/>
          <p:cNvGrpSpPr/>
          <p:nvPr/>
        </p:nvGrpSpPr>
        <p:grpSpPr>
          <a:xfrm>
            <a:off x="3083644" y="1773267"/>
            <a:ext cx="6516571" cy="1957071"/>
            <a:chOff x="906301" y="1959880"/>
            <a:chExt cx="6516570" cy="1957071"/>
          </a:xfrm>
        </p:grpSpPr>
        <p:sp>
          <p:nvSpPr>
            <p:cNvPr id="505" name="Google Shape;505;p63"/>
            <p:cNvSpPr/>
            <p:nvPr/>
          </p:nvSpPr>
          <p:spPr>
            <a:xfrm>
              <a:off x="906301" y="1959880"/>
              <a:ext cx="6516570" cy="1957071"/>
            </a:xfrm>
            <a:custGeom>
              <a:avLst/>
              <a:gdLst/>
              <a:ahLst/>
              <a:cxnLst/>
              <a:rect l="l" t="t" r="r" b="b"/>
              <a:pathLst>
                <a:path w="5214502" h="1828819" extrusionOk="0">
                  <a:moveTo>
                    <a:pt x="0" y="0"/>
                  </a:moveTo>
                  <a:cubicBezTo>
                    <a:pt x="854427" y="927099"/>
                    <a:pt x="1890136" y="1821743"/>
                    <a:pt x="2759220" y="1828799"/>
                  </a:cubicBezTo>
                  <a:cubicBezTo>
                    <a:pt x="3628304" y="1835855"/>
                    <a:pt x="5214502" y="42333"/>
                    <a:pt x="5214502" y="42333"/>
                  </a:cubicBezTo>
                </a:path>
              </a:pathLst>
            </a:custGeom>
            <a:noFill/>
            <a:ln w="349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6" name="Google Shape;506;p63"/>
            <p:cNvSpPr txBox="1"/>
            <p:nvPr/>
          </p:nvSpPr>
          <p:spPr>
            <a:xfrm rot="-2204754">
              <a:off x="5208281" y="2589260"/>
              <a:ext cx="16818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-US" sz="28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Test Error</a:t>
              </a:r>
              <a:endParaRPr sz="1467"/>
            </a:p>
          </p:txBody>
        </p:sp>
      </p:grpSp>
      <p:grpSp>
        <p:nvGrpSpPr>
          <p:cNvPr id="507" name="Google Shape;507;p63"/>
          <p:cNvGrpSpPr/>
          <p:nvPr/>
        </p:nvGrpSpPr>
        <p:grpSpPr>
          <a:xfrm>
            <a:off x="3105160" y="2151373"/>
            <a:ext cx="7207720" cy="3134907"/>
            <a:chOff x="927817" y="2337986"/>
            <a:chExt cx="7207720" cy="3134907"/>
          </a:xfrm>
        </p:grpSpPr>
        <p:sp>
          <p:nvSpPr>
            <p:cNvPr id="508" name="Google Shape;508;p63"/>
            <p:cNvSpPr/>
            <p:nvPr/>
          </p:nvSpPr>
          <p:spPr>
            <a:xfrm flipH="1">
              <a:off x="927817" y="2337986"/>
              <a:ext cx="6516570" cy="3134907"/>
            </a:xfrm>
            <a:custGeom>
              <a:avLst/>
              <a:gdLst/>
              <a:ahLst/>
              <a:cxnLst/>
              <a:rect l="l" t="t" r="r" b="b"/>
              <a:pathLst>
                <a:path w="5655733" h="2929468" extrusionOk="0">
                  <a:moveTo>
                    <a:pt x="0" y="0"/>
                  </a:moveTo>
                  <a:cubicBezTo>
                    <a:pt x="1038578" y="2153355"/>
                    <a:pt x="2983089" y="2782712"/>
                    <a:pt x="5655733" y="2929468"/>
                  </a:cubicBezTo>
                </a:path>
              </a:pathLst>
            </a:custGeom>
            <a:noFill/>
            <a:ln w="444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9" name="Google Shape;509;p63"/>
            <p:cNvSpPr txBox="1"/>
            <p:nvPr/>
          </p:nvSpPr>
          <p:spPr>
            <a:xfrm rot="-2416983">
              <a:off x="4987259" y="3529373"/>
              <a:ext cx="337988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-US" sz="2800" b="1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 Variance</a:t>
              </a:r>
              <a:endParaRPr sz="2800" b="1" baseline="30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10" name="Google Shape;510;p63"/>
          <p:cNvGrpSpPr/>
          <p:nvPr/>
        </p:nvGrpSpPr>
        <p:grpSpPr>
          <a:xfrm>
            <a:off x="6111926" y="1459626"/>
            <a:ext cx="389988" cy="4429292"/>
            <a:chOff x="3934583" y="1646238"/>
            <a:chExt cx="389988" cy="4429292"/>
          </a:xfrm>
        </p:grpSpPr>
        <p:cxnSp>
          <p:nvCxnSpPr>
            <p:cNvPr id="511" name="Google Shape;511;p63"/>
            <p:cNvCxnSpPr/>
            <p:nvPr/>
          </p:nvCxnSpPr>
          <p:spPr>
            <a:xfrm>
              <a:off x="4324571" y="1646238"/>
              <a:ext cx="0" cy="4429292"/>
            </a:xfrm>
            <a:prstGeom prst="straightConnector1">
              <a:avLst/>
            </a:prstGeom>
            <a:noFill/>
            <a:ln w="41275" cap="flat" cmpd="sng">
              <a:solidFill>
                <a:schemeClr val="accent2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512" name="Google Shape;512;p63"/>
            <p:cNvSpPr txBox="1"/>
            <p:nvPr/>
          </p:nvSpPr>
          <p:spPr>
            <a:xfrm rot="-5400000">
              <a:off x="3214995" y="2595910"/>
              <a:ext cx="18085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-US" sz="1867">
                  <a:solidFill>
                    <a:schemeClr val="accent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Optimal Value</a:t>
              </a:r>
              <a:endParaRPr sz="1467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Cross-Validation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2267"/>
              </a:spcBef>
            </a:pPr>
            <a:r>
              <a:rPr lang="en-US" dirty="0">
                <a:solidFill>
                  <a:schemeClr val="tx1"/>
                </a:solidFill>
              </a:rPr>
              <a:t>Data Generation Process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Training Error vs Test Error</a:t>
            </a: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595"/>
            <a:ext cx="6096000" cy="508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371600"/>
            <a:ext cx="6096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22"/>
          <p:cNvCxnSpPr/>
          <p:nvPr/>
        </p:nvCxnSpPr>
        <p:spPr>
          <a:xfrm rot="10800000">
            <a:off x="1463548" y="1886847"/>
            <a:ext cx="0" cy="4046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2" name="Google Shape;122;p22"/>
          <p:cNvCxnSpPr/>
          <p:nvPr/>
        </p:nvCxnSpPr>
        <p:spPr>
          <a:xfrm>
            <a:off x="1152263" y="5602905"/>
            <a:ext cx="7493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3" name="Google Shape;123;p22"/>
          <p:cNvSpPr txBox="1"/>
          <p:nvPr/>
        </p:nvSpPr>
        <p:spPr>
          <a:xfrm>
            <a:off x="2869684" y="5602905"/>
            <a:ext cx="516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“complexity”</a:t>
            </a:r>
            <a:endParaRPr sz="1467"/>
          </a:p>
        </p:txBody>
      </p:sp>
      <p:sp>
        <p:nvSpPr>
          <p:cNvPr id="124" name="Google Shape;124;p22"/>
          <p:cNvSpPr txBox="1"/>
          <p:nvPr/>
        </p:nvSpPr>
        <p:spPr>
          <a:xfrm rot="-5400000">
            <a:off x="324620" y="3390863"/>
            <a:ext cx="1258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Error</a:t>
            </a:r>
            <a:endParaRPr sz="1467"/>
          </a:p>
        </p:txBody>
      </p:sp>
      <p:grpSp>
        <p:nvGrpSpPr>
          <p:cNvPr id="125" name="Google Shape;125;p22"/>
          <p:cNvGrpSpPr/>
          <p:nvPr/>
        </p:nvGrpSpPr>
        <p:grpSpPr>
          <a:xfrm>
            <a:off x="1774834" y="2246864"/>
            <a:ext cx="6867717" cy="3009405"/>
            <a:chOff x="3197234" y="2246864"/>
            <a:chExt cx="6867718" cy="3009405"/>
          </a:xfrm>
        </p:grpSpPr>
        <p:sp>
          <p:nvSpPr>
            <p:cNvPr id="126" name="Google Shape;126;p22"/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/>
              <a:ahLst/>
              <a:cxnLst/>
              <a:rect l="l" t="t" r="r" b="b"/>
              <a:pathLst>
                <a:path w="6556443" h="2918298" extrusionOk="0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" name="Google Shape;127;p22"/>
            <p:cNvSpPr txBox="1"/>
            <p:nvPr/>
          </p:nvSpPr>
          <p:spPr>
            <a:xfrm rot="411483">
              <a:off x="7042388" y="4433461"/>
              <a:ext cx="2994727" cy="646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-US" sz="3600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Training Error</a:t>
              </a:r>
              <a:endParaRPr sz="1467"/>
            </a:p>
          </p:txBody>
        </p:sp>
      </p:grpSp>
      <p:grpSp>
        <p:nvGrpSpPr>
          <p:cNvPr id="128" name="Google Shape;128;p22"/>
          <p:cNvGrpSpPr/>
          <p:nvPr/>
        </p:nvGrpSpPr>
        <p:grpSpPr>
          <a:xfrm>
            <a:off x="2086119" y="2155322"/>
            <a:ext cx="6556443" cy="1754972"/>
            <a:chOff x="3508519" y="2155321"/>
            <a:chExt cx="6556443" cy="1754972"/>
          </a:xfrm>
        </p:grpSpPr>
        <p:sp>
          <p:nvSpPr>
            <p:cNvPr id="129" name="Google Shape;129;p22"/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/>
              <a:ahLst/>
              <a:cxnLst/>
              <a:rect l="l" t="t" r="r" b="b"/>
              <a:pathLst>
                <a:path w="6556443" h="1754972" extrusionOk="0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" name="Google Shape;130;p22"/>
            <p:cNvSpPr txBox="1"/>
            <p:nvPr/>
          </p:nvSpPr>
          <p:spPr>
            <a:xfrm rot="-1332142">
              <a:off x="7602882" y="2723004"/>
              <a:ext cx="2324554" cy="708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-US" sz="4000">
                  <a:solidFill>
                    <a:schemeClr val="accent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Test Error</a:t>
              </a:r>
              <a:endParaRPr sz="1467"/>
            </a:p>
          </p:txBody>
        </p:sp>
      </p:grpSp>
      <p:grpSp>
        <p:nvGrpSpPr>
          <p:cNvPr id="131" name="Google Shape;131;p22"/>
          <p:cNvGrpSpPr/>
          <p:nvPr/>
        </p:nvGrpSpPr>
        <p:grpSpPr>
          <a:xfrm>
            <a:off x="4547880" y="1674694"/>
            <a:ext cx="1354800" cy="3869700"/>
            <a:chOff x="5970280" y="1674694"/>
            <a:chExt cx="1354800" cy="3869700"/>
          </a:xfrm>
        </p:grpSpPr>
        <p:cxnSp>
          <p:nvCxnSpPr>
            <p:cNvPr id="132" name="Google Shape;132;p22"/>
            <p:cNvCxnSpPr/>
            <p:nvPr/>
          </p:nvCxnSpPr>
          <p:spPr>
            <a:xfrm>
              <a:off x="6767285" y="1674694"/>
              <a:ext cx="0" cy="38697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33" name="Google Shape;133;p22"/>
            <p:cNvSpPr txBox="1"/>
            <p:nvPr/>
          </p:nvSpPr>
          <p:spPr>
            <a:xfrm>
              <a:off x="5970280" y="2848141"/>
              <a:ext cx="1354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-US" sz="2800">
                  <a:solidFill>
                    <a:srgbClr val="7E1F1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Best Fit</a:t>
              </a:r>
              <a:endParaRPr sz="1467"/>
            </a:p>
          </p:txBody>
        </p:sp>
      </p:grpSp>
      <p:sp>
        <p:nvSpPr>
          <p:cNvPr id="134" name="Google Shape;134;p22"/>
          <p:cNvSpPr txBox="1"/>
          <p:nvPr/>
        </p:nvSpPr>
        <p:spPr>
          <a:xfrm>
            <a:off x="5475525" y="1743084"/>
            <a:ext cx="244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Overfitting 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2515881" y="1743084"/>
            <a:ext cx="273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Underfitting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003404" y="6222967"/>
            <a:ext cx="3887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1867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(e.g., number of features)</a:t>
            </a:r>
            <a:endParaRPr sz="1467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Training Error vs Test Error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9453604" y="2653276"/>
            <a:ext cx="2738400" cy="2078800"/>
          </a:xfrm>
          <a:prstGeom prst="rect">
            <a:avLst/>
          </a:prstGeom>
          <a:gradFill>
            <a:gsLst>
              <a:gs pos="0">
                <a:srgbClr val="DD7573"/>
              </a:gs>
              <a:gs pos="50000">
                <a:srgbClr val="DE5B58"/>
              </a:gs>
              <a:gs pos="100000">
                <a:srgbClr val="CB4946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182867" tIns="45700" rIns="182867" bIns="45700" anchor="ctr" anchorCtr="0">
            <a:noAutofit/>
          </a:bodyPr>
          <a:lstStyle/>
          <a:p>
            <a:pPr algn="ctr"/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 error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typically </a:t>
            </a:r>
            <a:b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400" i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underestimates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 error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67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/>
              <a:t>Generalization:</a:t>
            </a:r>
            <a:r>
              <a:rPr lang="en-US"/>
              <a:t> </a:t>
            </a:r>
            <a:r>
              <a:rPr lang="en-US" i="1"/>
              <a:t>The Train-Test Split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431800" y="1520833"/>
            <a:ext cx="7287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457189" indent="-431789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700"/>
              <a:buFont typeface="Noto Sans Symbols"/>
              <a:buChar char="●"/>
            </a:pPr>
            <a:r>
              <a:rPr lang="en-US" sz="2267" b="1" dirty="0"/>
              <a:t>Training Data: </a:t>
            </a:r>
            <a:r>
              <a:rPr lang="en-US" sz="2267" dirty="0">
                <a:latin typeface="Roboto Light"/>
                <a:ea typeface="Roboto Light"/>
                <a:cs typeface="Roboto Light"/>
                <a:sym typeface="Roboto Light"/>
              </a:rPr>
              <a:t>used to fit model</a:t>
            </a:r>
            <a:endParaRPr sz="2667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189" indent="-431789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700"/>
              <a:buFont typeface="Noto Sans Symbols"/>
              <a:buChar char="●"/>
            </a:pPr>
            <a:r>
              <a:rPr lang="en-US" sz="2267" b="1" dirty="0"/>
              <a:t>Test Data:</a:t>
            </a:r>
            <a:r>
              <a:rPr lang="en-US" sz="2267" dirty="0">
                <a:latin typeface="Roboto Light"/>
                <a:ea typeface="Roboto Light"/>
                <a:cs typeface="Roboto Light"/>
                <a:sym typeface="Roboto Light"/>
              </a:rPr>
              <a:t> check generalization error</a:t>
            </a:r>
            <a:endParaRPr sz="2667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189" indent="-431789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700"/>
              <a:buFont typeface="Roboto Light"/>
              <a:buChar char="●"/>
            </a:pPr>
            <a:r>
              <a:rPr lang="en-US" sz="2267" dirty="0">
                <a:latin typeface="Roboto Light"/>
                <a:ea typeface="Roboto Light"/>
                <a:cs typeface="Roboto Light"/>
                <a:sym typeface="Roboto Light"/>
              </a:rPr>
              <a:t>How to split? </a:t>
            </a:r>
            <a:endParaRPr sz="2667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377" lvl="1" indent="-440256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Roboto Light"/>
              <a:buChar char="○"/>
            </a:pPr>
            <a:r>
              <a:rPr lang="en-US" sz="1867" dirty="0">
                <a:latin typeface="Roboto Light"/>
                <a:ea typeface="Roboto Light"/>
                <a:cs typeface="Roboto Light"/>
                <a:sym typeface="Roboto Light"/>
              </a:rPr>
              <a:t>Depends on application (usually randomly)</a:t>
            </a:r>
            <a:endParaRPr sz="2267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189" indent="-431789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700"/>
              <a:buFont typeface="Roboto Light"/>
              <a:buChar char="●"/>
            </a:pPr>
            <a:r>
              <a:rPr lang="en-US" sz="2267" dirty="0">
                <a:latin typeface="Roboto Light"/>
                <a:ea typeface="Roboto Light"/>
                <a:cs typeface="Roboto Light"/>
                <a:sym typeface="Roboto Light"/>
              </a:rPr>
              <a:t>What size? (90%-10%)</a:t>
            </a:r>
            <a:endParaRPr sz="2667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377" lvl="1" indent="-440256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Roboto Light"/>
              <a:buChar char="○"/>
            </a:pPr>
            <a:r>
              <a:rPr lang="en-US" sz="1867" dirty="0">
                <a:latin typeface="Roboto Light"/>
                <a:ea typeface="Roboto Light"/>
                <a:cs typeface="Roboto Light"/>
                <a:sym typeface="Roboto Light"/>
              </a:rPr>
              <a:t>Larger training set – more complex models</a:t>
            </a:r>
            <a:endParaRPr sz="2267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377" lvl="1" indent="-440256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Roboto Light"/>
              <a:buChar char="○"/>
            </a:pPr>
            <a:r>
              <a:rPr lang="en-US" sz="1867" dirty="0">
                <a:latin typeface="Roboto Light"/>
                <a:ea typeface="Roboto Light"/>
                <a:cs typeface="Roboto Light"/>
                <a:sym typeface="Roboto Light"/>
              </a:rPr>
              <a:t>Larger test set – better estimate of generalization error </a:t>
            </a:r>
            <a:endParaRPr sz="2267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377" lvl="1" indent="-440256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Roboto Light"/>
              <a:buChar char="○"/>
            </a:pPr>
            <a:r>
              <a:rPr lang="en-US" sz="1867" dirty="0">
                <a:latin typeface="Roboto Light"/>
                <a:ea typeface="Roboto Light"/>
                <a:cs typeface="Roboto Light"/>
                <a:sym typeface="Roboto Light"/>
              </a:rPr>
              <a:t>Typically between 70%-30% and 90%-10%</a:t>
            </a:r>
            <a:endParaRPr sz="2267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45" name="Google Shape;145;p23"/>
          <p:cNvGrpSpPr/>
          <p:nvPr/>
        </p:nvGrpSpPr>
        <p:grpSpPr>
          <a:xfrm>
            <a:off x="7797513" y="1558229"/>
            <a:ext cx="3797428" cy="3910500"/>
            <a:chOff x="7797512" y="1659828"/>
            <a:chExt cx="3797427" cy="3910500"/>
          </a:xfrm>
        </p:grpSpPr>
        <p:sp>
          <p:nvSpPr>
            <p:cNvPr id="146" name="Google Shape;146;p23"/>
            <p:cNvSpPr/>
            <p:nvPr/>
          </p:nvSpPr>
          <p:spPr>
            <a:xfrm rot="-5400000">
              <a:off x="6143762" y="3313578"/>
              <a:ext cx="3910500" cy="603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</a:t>
              </a:r>
              <a:endParaRPr sz="1467"/>
            </a:p>
          </p:txBody>
        </p:sp>
        <p:sp>
          <p:nvSpPr>
            <p:cNvPr id="147" name="Google Shape;147;p23"/>
            <p:cNvSpPr/>
            <p:nvPr/>
          </p:nvSpPr>
          <p:spPr>
            <a:xfrm rot="-5400000">
              <a:off x="9882988" y="2768882"/>
              <a:ext cx="2820900" cy="603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Train</a:t>
              </a:r>
              <a:endParaRPr sz="1467"/>
            </a:p>
          </p:txBody>
        </p:sp>
        <p:sp>
          <p:nvSpPr>
            <p:cNvPr id="148" name="Google Shape;148;p23"/>
            <p:cNvSpPr/>
            <p:nvPr/>
          </p:nvSpPr>
          <p:spPr>
            <a:xfrm rot="-5400000">
              <a:off x="10826489" y="4792152"/>
              <a:ext cx="933900" cy="603000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Test</a:t>
              </a:r>
              <a:endParaRPr sz="1467"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8694747" y="3192960"/>
              <a:ext cx="1923900" cy="642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0" name="Google Shape;150;p23"/>
            <p:cNvSpPr txBox="1"/>
            <p:nvPr/>
          </p:nvSpPr>
          <p:spPr>
            <a:xfrm>
              <a:off x="8557621" y="1993103"/>
              <a:ext cx="21981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Train - Test</a:t>
              </a:r>
              <a:endParaRPr sz="1467"/>
            </a:p>
            <a:p>
              <a:pPr algn="ctr"/>
              <a:r>
                <a:rPr lang="en-US" sz="3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Split</a:t>
              </a:r>
              <a:endParaRPr sz="1467"/>
            </a:p>
          </p:txBody>
        </p:sp>
      </p:grpSp>
      <p:sp>
        <p:nvSpPr>
          <p:cNvPr id="151" name="Google Shape;151;p23"/>
          <p:cNvSpPr/>
          <p:nvPr/>
        </p:nvSpPr>
        <p:spPr>
          <a:xfrm>
            <a:off x="228599" y="6003667"/>
            <a:ext cx="10801600" cy="461600"/>
          </a:xfrm>
          <a:prstGeom prst="rect">
            <a:avLst/>
          </a:prstGeom>
          <a:gradFill>
            <a:gsLst>
              <a:gs pos="0">
                <a:srgbClr val="DD7573"/>
              </a:gs>
              <a:gs pos="50000">
                <a:srgbClr val="DE5B58"/>
              </a:gs>
              <a:gs pos="100000">
                <a:srgbClr val="CB4946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 can only use the test dataset once after deciding on the model.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4"/>
          <p:cNvGrpSpPr/>
          <p:nvPr/>
        </p:nvGrpSpPr>
        <p:grpSpPr>
          <a:xfrm>
            <a:off x="564789" y="1659829"/>
            <a:ext cx="3797427" cy="3910500"/>
            <a:chOff x="564789" y="1659828"/>
            <a:chExt cx="3797427" cy="3910500"/>
          </a:xfrm>
        </p:grpSpPr>
        <p:sp>
          <p:nvSpPr>
            <p:cNvPr id="157" name="Google Shape;157;p24"/>
            <p:cNvSpPr/>
            <p:nvPr/>
          </p:nvSpPr>
          <p:spPr>
            <a:xfrm rot="-5400000">
              <a:off x="-1088961" y="3313578"/>
              <a:ext cx="3910500" cy="603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</a:t>
              </a:r>
              <a:endParaRPr sz="1467"/>
            </a:p>
          </p:txBody>
        </p:sp>
        <p:sp>
          <p:nvSpPr>
            <p:cNvPr id="158" name="Google Shape;158;p24"/>
            <p:cNvSpPr/>
            <p:nvPr/>
          </p:nvSpPr>
          <p:spPr>
            <a:xfrm rot="-5400000">
              <a:off x="2650266" y="2768882"/>
              <a:ext cx="2820900" cy="603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Train</a:t>
              </a:r>
              <a:endParaRPr sz="1467"/>
            </a:p>
          </p:txBody>
        </p:sp>
        <p:sp>
          <p:nvSpPr>
            <p:cNvPr id="159" name="Google Shape;159;p24"/>
            <p:cNvSpPr/>
            <p:nvPr/>
          </p:nvSpPr>
          <p:spPr>
            <a:xfrm rot="-5400000">
              <a:off x="3593766" y="4792152"/>
              <a:ext cx="933900" cy="603000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12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Test</a:t>
              </a:r>
              <a:endParaRPr sz="1467"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1462024" y="3192960"/>
              <a:ext cx="1923900" cy="642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" name="Google Shape;161;p24"/>
            <p:cNvSpPr txBox="1"/>
            <p:nvPr/>
          </p:nvSpPr>
          <p:spPr>
            <a:xfrm>
              <a:off x="1324898" y="1993103"/>
              <a:ext cx="21981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Train - Test</a:t>
              </a:r>
              <a:endParaRPr sz="1467"/>
            </a:p>
            <a:p>
              <a:pPr algn="ctr"/>
              <a:r>
                <a:rPr lang="en-US" sz="3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Split</a:t>
              </a:r>
              <a:endParaRPr sz="1467"/>
            </a:p>
          </p:txBody>
        </p:sp>
      </p:grpSp>
      <p:sp>
        <p:nvSpPr>
          <p:cNvPr id="162" name="Google Shape;162;p24"/>
          <p:cNvSpPr/>
          <p:nvPr/>
        </p:nvSpPr>
        <p:spPr>
          <a:xfrm>
            <a:off x="830489" y="7422415"/>
            <a:ext cx="10544000" cy="461600"/>
          </a:xfrm>
          <a:prstGeom prst="rect">
            <a:avLst/>
          </a:prstGeom>
          <a:gradFill>
            <a:gsLst>
              <a:gs pos="0">
                <a:srgbClr val="DD7573"/>
              </a:gs>
              <a:gs pos="50000">
                <a:srgbClr val="DE5B58"/>
              </a:gs>
              <a:gs pos="100000">
                <a:srgbClr val="CB4946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can only use the test dataset once after deciding on the model.</a:t>
            </a:r>
            <a:endParaRPr sz="1467"/>
          </a:p>
        </p:txBody>
      </p:sp>
      <p:sp>
        <p:nvSpPr>
          <p:cNvPr id="163" name="Google Shape;163;p24"/>
          <p:cNvSpPr/>
          <p:nvPr/>
        </p:nvSpPr>
        <p:spPr>
          <a:xfrm>
            <a:off x="4883764" y="3191851"/>
            <a:ext cx="1924000" cy="6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4735733" y="1991993"/>
            <a:ext cx="2218800" cy="1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Validation</a:t>
            </a:r>
            <a:endParaRPr sz="1467"/>
          </a:p>
          <a:p>
            <a:pPr algn="ctr"/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Split</a:t>
            </a:r>
            <a:endParaRPr sz="1467"/>
          </a:p>
        </p:txBody>
      </p:sp>
      <p:grpSp>
        <p:nvGrpSpPr>
          <p:cNvPr id="165" name="Google Shape;165;p24"/>
          <p:cNvGrpSpPr/>
          <p:nvPr/>
        </p:nvGrpSpPr>
        <p:grpSpPr>
          <a:xfrm>
            <a:off x="7101672" y="1658824"/>
            <a:ext cx="603000" cy="2820899"/>
            <a:chOff x="7147609" y="1245263"/>
            <a:chExt cx="603000" cy="2820898"/>
          </a:xfrm>
        </p:grpSpPr>
        <p:sp>
          <p:nvSpPr>
            <p:cNvPr id="166" name="Google Shape;166;p24"/>
            <p:cNvSpPr/>
            <p:nvPr/>
          </p:nvSpPr>
          <p:spPr>
            <a:xfrm rot="-5400000">
              <a:off x="6328309" y="2064563"/>
              <a:ext cx="2241600" cy="603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Train</a:t>
              </a:r>
              <a:endParaRPr sz="1467"/>
            </a:p>
          </p:txBody>
        </p:sp>
        <p:sp>
          <p:nvSpPr>
            <p:cNvPr id="167" name="Google Shape;167;p24"/>
            <p:cNvSpPr/>
            <p:nvPr/>
          </p:nvSpPr>
          <p:spPr>
            <a:xfrm rot="-5400000">
              <a:off x="7209709" y="3525261"/>
              <a:ext cx="478800" cy="603000"/>
            </a:xfrm>
            <a:prstGeom prst="rect">
              <a:avLst/>
            </a:prstGeom>
            <a:gradFill>
              <a:gsLst>
                <a:gs pos="0">
                  <a:srgbClr val="DD7573"/>
                </a:gs>
                <a:gs pos="50000">
                  <a:srgbClr val="DE5B58"/>
                </a:gs>
                <a:gs pos="100000">
                  <a:srgbClr val="CB4946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</a:t>
              </a:r>
              <a:endParaRPr sz="1467"/>
            </a:p>
          </p:txBody>
        </p:sp>
      </p:grpSp>
      <p:grpSp>
        <p:nvGrpSpPr>
          <p:cNvPr id="168" name="Google Shape;168;p24"/>
          <p:cNvGrpSpPr/>
          <p:nvPr/>
        </p:nvGrpSpPr>
        <p:grpSpPr>
          <a:xfrm>
            <a:off x="7478643" y="1658614"/>
            <a:ext cx="3634976" cy="3987713"/>
            <a:chOff x="7478642" y="1658613"/>
            <a:chExt cx="3634976" cy="3987713"/>
          </a:xfrm>
        </p:grpSpPr>
        <p:sp>
          <p:nvSpPr>
            <p:cNvPr id="169" name="Google Shape;169;p24"/>
            <p:cNvSpPr txBox="1"/>
            <p:nvPr/>
          </p:nvSpPr>
          <p:spPr>
            <a:xfrm>
              <a:off x="7478642" y="4569026"/>
              <a:ext cx="33762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-US" sz="3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5-Fold</a:t>
              </a:r>
              <a:endParaRPr sz="1467"/>
            </a:p>
            <a:p>
              <a:pPr algn="ctr"/>
              <a:r>
                <a:rPr lang="en-US" sz="3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Cross Validation</a:t>
              </a:r>
              <a:endParaRPr sz="1467"/>
            </a:p>
          </p:txBody>
        </p:sp>
        <p:grpSp>
          <p:nvGrpSpPr>
            <p:cNvPr id="170" name="Google Shape;170;p24"/>
            <p:cNvGrpSpPr/>
            <p:nvPr/>
          </p:nvGrpSpPr>
          <p:grpSpPr>
            <a:xfrm>
              <a:off x="7953908" y="1658613"/>
              <a:ext cx="603001" cy="2821196"/>
              <a:chOff x="8044846" y="1245052"/>
              <a:chExt cx="603001" cy="2821196"/>
            </a:xfrm>
          </p:grpSpPr>
          <p:sp>
            <p:nvSpPr>
              <p:cNvPr id="171" name="Google Shape;171;p24"/>
              <p:cNvSpPr/>
              <p:nvPr/>
            </p:nvSpPr>
            <p:spPr>
              <a:xfrm rot="-5400000">
                <a:off x="8106947" y="2945964"/>
                <a:ext cx="478800" cy="603000"/>
              </a:xfrm>
              <a:prstGeom prst="rect">
                <a:avLst/>
              </a:prstGeom>
              <a:gradFill>
                <a:gsLst>
                  <a:gs pos="0">
                    <a:srgbClr val="DD7573"/>
                  </a:gs>
                  <a:gs pos="50000">
                    <a:srgbClr val="DE5B58"/>
                  </a:gs>
                  <a:gs pos="100000">
                    <a:srgbClr val="CB4946"/>
                  </a:gs>
                </a:gsLst>
                <a:lin ang="5400012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r>
                  <a:rPr lang="en-US" sz="32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V</a:t>
                </a:r>
                <a:endParaRPr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2" name="Google Shape;172;p24"/>
              <p:cNvSpPr/>
              <p:nvPr/>
            </p:nvSpPr>
            <p:spPr>
              <a:xfrm rot="-5400000">
                <a:off x="7515046" y="1774852"/>
                <a:ext cx="1662600" cy="603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r>
                  <a:rPr lang="en-US" sz="32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Train</a:t>
                </a:r>
                <a:endParaRPr sz="1467"/>
              </a:p>
            </p:txBody>
          </p:sp>
          <p:sp>
            <p:nvSpPr>
              <p:cNvPr id="173" name="Google Shape;173;p24"/>
              <p:cNvSpPr/>
              <p:nvPr/>
            </p:nvSpPr>
            <p:spPr>
              <a:xfrm rot="-5400000">
                <a:off x="8106796" y="3525198"/>
                <a:ext cx="479100" cy="603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74" name="Google Shape;174;p24"/>
            <p:cNvGrpSpPr/>
            <p:nvPr/>
          </p:nvGrpSpPr>
          <p:grpSpPr>
            <a:xfrm>
              <a:off x="8806144" y="1658774"/>
              <a:ext cx="603000" cy="2820947"/>
              <a:chOff x="8899527" y="1245213"/>
              <a:chExt cx="603000" cy="2820947"/>
            </a:xfrm>
          </p:grpSpPr>
          <p:sp>
            <p:nvSpPr>
              <p:cNvPr id="175" name="Google Shape;175;p24"/>
              <p:cNvSpPr/>
              <p:nvPr/>
            </p:nvSpPr>
            <p:spPr>
              <a:xfrm rot="-5400000">
                <a:off x="8961627" y="2366754"/>
                <a:ext cx="478800" cy="603000"/>
              </a:xfrm>
              <a:prstGeom prst="rect">
                <a:avLst/>
              </a:prstGeom>
              <a:gradFill>
                <a:gsLst>
                  <a:gs pos="0">
                    <a:srgbClr val="DD7573"/>
                  </a:gs>
                  <a:gs pos="50000">
                    <a:srgbClr val="DE5B58"/>
                  </a:gs>
                  <a:gs pos="100000">
                    <a:srgbClr val="CB4946"/>
                  </a:gs>
                </a:gsLst>
                <a:lin ang="5400012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r>
                  <a:rPr lang="en-US" sz="32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V</a:t>
                </a:r>
                <a:endParaRPr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 rot="-5400000">
                <a:off x="8653977" y="1490763"/>
                <a:ext cx="1094100" cy="603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r>
                  <a:rPr lang="en-US" sz="32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Train</a:t>
                </a:r>
                <a:endParaRPr sz="1467"/>
              </a:p>
            </p:txBody>
          </p:sp>
          <p:sp>
            <p:nvSpPr>
              <p:cNvPr id="177" name="Google Shape;177;p24"/>
              <p:cNvSpPr/>
              <p:nvPr/>
            </p:nvSpPr>
            <p:spPr>
              <a:xfrm rot="-5400000">
                <a:off x="8671977" y="3235611"/>
                <a:ext cx="1058100" cy="603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78" name="Google Shape;178;p24"/>
            <p:cNvGrpSpPr/>
            <p:nvPr/>
          </p:nvGrpSpPr>
          <p:grpSpPr>
            <a:xfrm>
              <a:off x="9658380" y="1667009"/>
              <a:ext cx="603002" cy="2812713"/>
              <a:chOff x="9773678" y="1253448"/>
              <a:chExt cx="603002" cy="2812712"/>
            </a:xfrm>
          </p:grpSpPr>
          <p:sp>
            <p:nvSpPr>
              <p:cNvPr id="179" name="Google Shape;179;p24"/>
              <p:cNvSpPr/>
              <p:nvPr/>
            </p:nvSpPr>
            <p:spPr>
              <a:xfrm rot="-5400000">
                <a:off x="9835778" y="1762478"/>
                <a:ext cx="478800" cy="603000"/>
              </a:xfrm>
              <a:prstGeom prst="rect">
                <a:avLst/>
              </a:prstGeom>
              <a:gradFill>
                <a:gsLst>
                  <a:gs pos="0">
                    <a:srgbClr val="DD7573"/>
                  </a:gs>
                  <a:gs pos="50000">
                    <a:srgbClr val="DE5B58"/>
                  </a:gs>
                  <a:gs pos="100000">
                    <a:srgbClr val="CB4946"/>
                  </a:gs>
                </a:gsLst>
                <a:lin ang="5400012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r>
                  <a:rPr lang="en-US" sz="32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V</a:t>
                </a:r>
                <a:endParaRPr sz="1467"/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 rot="-5400000">
                <a:off x="9238480" y="2927961"/>
                <a:ext cx="1673400" cy="603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r>
                  <a:rPr lang="en-US" sz="32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Train</a:t>
                </a:r>
                <a:endParaRPr sz="1467"/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 rot="-5400000">
                <a:off x="9835628" y="1191498"/>
                <a:ext cx="479100" cy="603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82" name="Google Shape;182;p24"/>
            <p:cNvGrpSpPr/>
            <p:nvPr/>
          </p:nvGrpSpPr>
          <p:grpSpPr>
            <a:xfrm>
              <a:off x="10510617" y="1658840"/>
              <a:ext cx="603001" cy="2820883"/>
              <a:chOff x="10556554" y="1245279"/>
              <a:chExt cx="603001" cy="2820883"/>
            </a:xfrm>
          </p:grpSpPr>
          <p:sp>
            <p:nvSpPr>
              <p:cNvPr id="183" name="Google Shape;183;p24"/>
              <p:cNvSpPr/>
              <p:nvPr/>
            </p:nvSpPr>
            <p:spPr>
              <a:xfrm rot="-5400000">
                <a:off x="10618655" y="1183179"/>
                <a:ext cx="478800" cy="603000"/>
              </a:xfrm>
              <a:prstGeom prst="rect">
                <a:avLst/>
              </a:prstGeom>
              <a:gradFill>
                <a:gsLst>
                  <a:gs pos="0">
                    <a:srgbClr val="DD7573"/>
                  </a:gs>
                  <a:gs pos="50000">
                    <a:srgbClr val="DE5B58"/>
                  </a:gs>
                  <a:gs pos="100000">
                    <a:srgbClr val="CB4946"/>
                  </a:gs>
                </a:gsLst>
                <a:lin ang="5400012" scaled="0"/>
              </a:gradFill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r>
                  <a:rPr lang="en-US" sz="32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V</a:t>
                </a:r>
                <a:endParaRPr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4" name="Google Shape;184;p24"/>
              <p:cNvSpPr/>
              <p:nvPr/>
            </p:nvSpPr>
            <p:spPr>
              <a:xfrm rot="-5400000">
                <a:off x="9737254" y="2643862"/>
                <a:ext cx="2241600" cy="603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r>
                  <a:rPr lang="en-US" sz="32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Train</a:t>
                </a:r>
                <a:endParaRPr sz="1467"/>
              </a:p>
            </p:txBody>
          </p:sp>
        </p:grpSp>
      </p:grpSp>
      <p:sp>
        <p:nvSpPr>
          <p:cNvPr id="185" name="Google Shape;185;p24"/>
          <p:cNvSpPr txBox="1"/>
          <p:nvPr/>
        </p:nvSpPr>
        <p:spPr>
          <a:xfrm>
            <a:off x="508000" y="6008100"/>
            <a:ext cx="1042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US" sz="24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Cross validation </a:t>
            </a:r>
            <a:r>
              <a:rPr lang="en-US" sz="24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simulates multiple train test-splits </a:t>
            </a:r>
            <a:r>
              <a:rPr lang="en-US" sz="24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within the training data.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4849469" y="3902900"/>
            <a:ext cx="2218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/>
            <a:r>
              <a:rPr lang="en-US" sz="1867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Validate</a:t>
            </a:r>
            <a:br>
              <a:rPr lang="en-US" sz="1867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67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Generalization</a:t>
            </a:r>
            <a:endParaRPr sz="1467"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/>
              <a:t>Generalization:</a:t>
            </a:r>
            <a:r>
              <a:rPr lang="en-US"/>
              <a:t> </a:t>
            </a:r>
            <a:r>
              <a:rPr lang="en-US" i="1"/>
              <a:t>Validation Split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533400" y="1444633"/>
            <a:ext cx="1106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524920" indent="-491054">
              <a:lnSpc>
                <a:spcPct val="150000"/>
              </a:lnSpc>
              <a:spcBef>
                <a:spcPts val="0"/>
              </a:spcBef>
              <a:buSzPts val="1800"/>
              <a:buFont typeface="Roboto Light"/>
              <a:buAutoNum type="arabicPeriod"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Split your data into </a:t>
            </a:r>
            <a:r>
              <a:rPr lang="en-US" sz="2400" b="1"/>
              <a:t>training</a:t>
            </a: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-US" sz="2400" b="1"/>
              <a:t>test</a:t>
            </a: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 sets (90%, 10%)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524920" indent="-491054">
              <a:lnSpc>
                <a:spcPct val="150000"/>
              </a:lnSpc>
              <a:spcBef>
                <a:spcPts val="0"/>
              </a:spcBef>
              <a:buSzPts val="1800"/>
              <a:buFont typeface="Roboto Light"/>
              <a:buAutoNum type="arabicPeriod"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-US" sz="2400" b="1"/>
              <a:t>only the training data </a:t>
            </a: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when designing, training, and tuning the model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377" indent="-372524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-US" sz="2400" b="1"/>
              <a:t>cross validation</a:t>
            </a: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 to test </a:t>
            </a:r>
            <a:r>
              <a:rPr lang="en-US" sz="2400" i="1">
                <a:latin typeface="Roboto Light"/>
                <a:ea typeface="Roboto Light"/>
                <a:cs typeface="Roboto Light"/>
                <a:sym typeface="Roboto Light"/>
              </a:rPr>
              <a:t>generalization</a:t>
            </a: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 during this phase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377" indent="-372524">
              <a:lnSpc>
                <a:spcPct val="150000"/>
              </a:lnSpc>
              <a:spcBef>
                <a:spcPts val="0"/>
              </a:spcBef>
              <a:buSzPts val="1800"/>
              <a:buFont typeface="Roboto"/>
              <a:buChar char="-"/>
            </a:pPr>
            <a:r>
              <a:rPr lang="en-US" sz="2400" b="1"/>
              <a:t>Do not look at the test data!</a:t>
            </a:r>
            <a:endParaRPr sz="2400" b="1"/>
          </a:p>
          <a:p>
            <a:pPr marL="524920" indent="-491054">
              <a:lnSpc>
                <a:spcPct val="150000"/>
              </a:lnSpc>
              <a:spcBef>
                <a:spcPts val="0"/>
              </a:spcBef>
              <a:buSzPts val="1800"/>
              <a:buFont typeface="Roboto Light"/>
              <a:buAutoNum type="arabicPeriod"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Commit to your final model and train once more using </a:t>
            </a:r>
            <a:r>
              <a:rPr lang="en-US" sz="2400" b="1"/>
              <a:t>only the training data.</a:t>
            </a:r>
            <a:endParaRPr sz="2400" b="1"/>
          </a:p>
          <a:p>
            <a:pPr marL="524920" indent="-491054">
              <a:lnSpc>
                <a:spcPct val="150000"/>
              </a:lnSpc>
              <a:spcBef>
                <a:spcPts val="0"/>
              </a:spcBef>
              <a:buSzPts val="1800"/>
              <a:buFont typeface="Roboto Light"/>
              <a:buAutoNum type="arabicPeriod"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Test the final model using the </a:t>
            </a:r>
            <a:r>
              <a:rPr lang="en-US" sz="2400" b="1"/>
              <a:t>test data</a:t>
            </a: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524920" indent="-491054">
              <a:lnSpc>
                <a:spcPct val="150000"/>
              </a:lnSpc>
              <a:spcBef>
                <a:spcPts val="0"/>
              </a:spcBef>
              <a:buSzPts val="1800"/>
              <a:buFont typeface="Roboto Light"/>
              <a:buAutoNum type="arabicPeriod"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Train on </a:t>
            </a:r>
            <a:r>
              <a:rPr lang="en-US" sz="2400" b="1"/>
              <a:t>all available data</a:t>
            </a: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 and ship it!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Recipe for Successful Generalization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DB4F-7E57-4E38-9467-F57D61CB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27BED-7ABF-49C0-AA46-DEDD7E326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strategy to possibly overcome overfitting:</a:t>
            </a:r>
          </a:p>
          <a:p>
            <a:pPr lvl="1"/>
            <a:r>
              <a:rPr lang="en-US" dirty="0"/>
              <a:t>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3215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1241117"/>
            <a:ext cx="6563648" cy="43757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60960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74121">
              <a:buSzPts val="2000"/>
              <a:buChar char="-"/>
            </a:pPr>
            <a:r>
              <a:rPr lang="en-US" sz="2667" b="1" dirty="0">
                <a:latin typeface="Roboto"/>
                <a:ea typeface="Roboto"/>
                <a:cs typeface="Roboto"/>
                <a:sym typeface="Roboto"/>
              </a:rPr>
              <a:t>Assume</a:t>
            </a:r>
            <a:r>
              <a:rPr lang="en-US" sz="2667" dirty="0"/>
              <a:t> true relation </a:t>
            </a:r>
            <a:r>
              <a:rPr lang="en-US" sz="2667" i="1" dirty="0"/>
              <a:t>g</a:t>
            </a:r>
          </a:p>
          <a:p>
            <a:pPr indent="-474121">
              <a:buSzPts val="2000"/>
              <a:buChar char="-"/>
            </a:pPr>
            <a:endParaRPr sz="2667" dirty="0"/>
          </a:p>
          <a:p>
            <a:pPr indent="-474121">
              <a:buSzPts val="2000"/>
              <a:buChar char="-"/>
            </a:pPr>
            <a:r>
              <a:rPr lang="en-US" sz="2667" dirty="0"/>
              <a:t>For example: </a:t>
            </a:r>
            <a:endParaRPr sz="2667" dirty="0"/>
          </a:p>
          <a:p>
            <a:pPr indent="-474121">
              <a:buSzPts val="2000"/>
              <a:buChar char="-"/>
            </a:pPr>
            <a:r>
              <a:rPr lang="en-US" sz="2667" dirty="0"/>
              <a:t>For each individual:</a:t>
            </a:r>
            <a:endParaRPr sz="2667" dirty="0"/>
          </a:p>
          <a:p>
            <a:pPr lvl="1" indent="-474121">
              <a:spcBef>
                <a:spcPts val="0"/>
              </a:spcBef>
              <a:buSzPts val="2000"/>
              <a:buChar char="-"/>
            </a:pPr>
            <a:r>
              <a:rPr lang="en-US" sz="2667" dirty="0"/>
              <a:t>fixed value of </a:t>
            </a:r>
            <a:r>
              <a:rPr lang="en-US" sz="2667" i="1" dirty="0"/>
              <a:t>x</a:t>
            </a:r>
            <a:r>
              <a:rPr lang="en-US" sz="2667" dirty="0"/>
              <a:t>, so also </a:t>
            </a:r>
            <a:r>
              <a:rPr lang="en-US" sz="2667" i="1" dirty="0"/>
              <a:t>g(x)</a:t>
            </a:r>
            <a:endParaRPr sz="2667" i="1" dirty="0"/>
          </a:p>
          <a:p>
            <a:pPr lvl="1" indent="-474121">
              <a:spcBef>
                <a:spcPts val="0"/>
              </a:spcBef>
              <a:buSzPts val="2000"/>
              <a:buChar char="-"/>
            </a:pPr>
            <a:r>
              <a:rPr lang="en-US" sz="2667" dirty="0"/>
              <a:t>random error</a:t>
            </a:r>
            <a:r>
              <a:rPr lang="en-US" sz="2667" i="1" dirty="0"/>
              <a:t> ε</a:t>
            </a:r>
            <a:endParaRPr sz="2667" i="1" dirty="0"/>
          </a:p>
          <a:p>
            <a:pPr lvl="1" indent="-474121">
              <a:spcBef>
                <a:spcPts val="0"/>
              </a:spcBef>
              <a:buSzPts val="2000"/>
              <a:buChar char="-"/>
            </a:pPr>
            <a:r>
              <a:rPr lang="en-US" sz="2667" dirty="0"/>
              <a:t>Observation is:</a:t>
            </a:r>
            <a:endParaRPr sz="2667" dirty="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9" y="2344368"/>
            <a:ext cx="2480418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Data Generation Process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4702" y="4513632"/>
            <a:ext cx="2822996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737633" y="5821334"/>
            <a:ext cx="9708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Errors </a:t>
            </a:r>
            <a:r>
              <a:rPr lang="en-US" sz="24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ε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have expectation 0, and are “independent and identically distributed” across individuals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651" y="3128967"/>
            <a:ext cx="5593552" cy="372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01" y="3128967"/>
            <a:ext cx="5593532" cy="3729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title" idx="4294967295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/>
              <a:t>The Data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15600" y="1535067"/>
            <a:ext cx="5680400" cy="160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indent="-474121">
              <a:buSzPts val="2000"/>
              <a:buChar char="-"/>
            </a:pPr>
            <a:r>
              <a:rPr lang="en-US" sz="2667"/>
              <a:t>At each </a:t>
            </a:r>
            <a:r>
              <a:rPr lang="en-US" sz="2667" i="1"/>
              <a:t>x</a:t>
            </a:r>
            <a:r>
              <a:rPr lang="en-US" sz="2667"/>
              <a:t>, truth is </a:t>
            </a:r>
            <a:r>
              <a:rPr lang="en-US" sz="2667" i="1"/>
              <a:t>g(x)</a:t>
            </a:r>
            <a:endParaRPr sz="2667" i="1"/>
          </a:p>
          <a:p>
            <a:pPr indent="-474121">
              <a:buSzPts val="2000"/>
              <a:buChar char="-"/>
            </a:pPr>
            <a:r>
              <a:rPr lang="en-US" sz="2667"/>
              <a:t>noise is</a:t>
            </a:r>
            <a:r>
              <a:rPr lang="en-US" sz="2667" i="1"/>
              <a:t> ε</a:t>
            </a:r>
            <a:endParaRPr sz="2667" i="1"/>
          </a:p>
          <a:p>
            <a:pPr indent="-474121">
              <a:buSzPts val="2000"/>
              <a:buChar char="-"/>
            </a:pPr>
            <a:r>
              <a:rPr lang="en-US" sz="2667"/>
              <a:t>Observation is </a:t>
            </a:r>
            <a:endParaRPr sz="2667"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9334" y="2497034"/>
            <a:ext cx="2134068" cy="39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8061216" y="2433797"/>
            <a:ext cx="234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only see</a:t>
            </a:r>
            <a:endParaRPr sz="2667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34912" y="2568409"/>
            <a:ext cx="266701" cy="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67" y="3071067"/>
            <a:ext cx="5680400" cy="378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Our Predictions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7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74121">
              <a:buSzPts val="2000"/>
              <a:buChar char="-"/>
            </a:pPr>
            <a:r>
              <a:rPr lang="en-US" sz="2667"/>
              <a:t>We </a:t>
            </a:r>
            <a:r>
              <a:rPr lang="en-US" sz="2667" b="1">
                <a:latin typeface="Roboto"/>
                <a:ea typeface="Roboto"/>
                <a:cs typeface="Roboto"/>
                <a:sym typeface="Roboto"/>
              </a:rPr>
              <a:t>choose</a:t>
            </a:r>
            <a:r>
              <a:rPr lang="en-US" sz="2667"/>
              <a:t> a model and fit it to our data</a:t>
            </a:r>
            <a:endParaRPr sz="2667"/>
          </a:p>
          <a:p>
            <a:pPr lvl="1" indent="-474121">
              <a:spcBef>
                <a:spcPts val="0"/>
              </a:spcBef>
              <a:buSzPts val="2000"/>
              <a:buChar char="-"/>
            </a:pPr>
            <a:r>
              <a:rPr lang="en-US" sz="2667"/>
              <a:t>Choosing a model is codifying our assumption of the form of </a:t>
            </a:r>
            <a:r>
              <a:rPr lang="en-US" sz="2667" i="1"/>
              <a:t>g(x)</a:t>
            </a:r>
            <a:endParaRPr sz="2667" i="1"/>
          </a:p>
          <a:p>
            <a:pPr indent="-474121">
              <a:buSzPts val="2000"/>
              <a:buChar char="-"/>
            </a:pPr>
            <a:r>
              <a:rPr lang="en-US" sz="2667"/>
              <a:t>The red line is our fitted function—the best possible function given </a:t>
            </a:r>
            <a:r>
              <a:rPr lang="en-US" sz="2667" i="1"/>
              <a:t>g(x) </a:t>
            </a:r>
            <a:endParaRPr sz="2667" i="1"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6237933" y="3520233"/>
            <a:ext cx="5680400" cy="28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667"/>
              <a:t>At every </a:t>
            </a:r>
            <a:r>
              <a:rPr lang="en-US" sz="2667" i="1"/>
              <a:t>x</a:t>
            </a:r>
            <a:r>
              <a:rPr lang="en-US" sz="2667"/>
              <a:t>, our prediction for </a:t>
            </a:r>
            <a:r>
              <a:rPr lang="en-US" sz="2667" i="1"/>
              <a:t>Y</a:t>
            </a:r>
            <a:r>
              <a:rPr lang="en-US" sz="2667"/>
              <a:t> is</a:t>
            </a:r>
            <a:endParaRPr sz="2667"/>
          </a:p>
          <a:p>
            <a:pPr indent="-474121">
              <a:buSzPts val="2000"/>
              <a:buChar char="-"/>
            </a:pPr>
            <a:r>
              <a:rPr lang="en-US" sz="2667"/>
              <a:t>the height of the red line at </a:t>
            </a:r>
            <a:r>
              <a:rPr lang="en-US" sz="2667" i="1"/>
              <a:t>x</a:t>
            </a:r>
            <a:endParaRPr sz="2667" i="1"/>
          </a:p>
          <a:p>
            <a:pPr indent="-474121">
              <a:buSzPts val="2000"/>
              <a:buChar char="-"/>
            </a:pPr>
            <a:r>
              <a:rPr lang="en-US" sz="2667"/>
              <a:t>Denote this  </a:t>
            </a:r>
            <a:endParaRPr sz="2667"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1169" y="4537999"/>
            <a:ext cx="731600" cy="43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2267"/>
              </a:spcBef>
            </a:pPr>
            <a:r>
              <a:rPr lang="en-US" dirty="0">
                <a:solidFill>
                  <a:schemeClr val="tx1"/>
                </a:solidFill>
              </a:rPr>
              <a:t>Bias and Variance in Modeling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A Constant Model</a:t>
            </a:r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23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Let’s say you want to estimate how often a coin lands on heads when flipped.</a:t>
            </a:r>
            <a:endParaRPr sz="2400" dirty="0"/>
          </a:p>
          <a:p>
            <a:pPr>
              <a:spcBef>
                <a:spcPts val="1067"/>
              </a:spcBef>
              <a:buChar char="-"/>
            </a:pPr>
            <a:r>
              <a:rPr lang="en-US" sz="2400" dirty="0"/>
              <a:t>The result of a coin flip follows a Bernoulli(</a:t>
            </a:r>
            <a:r>
              <a:rPr lang="en-US" sz="2400" i="1" dirty="0"/>
              <a:t>p</a:t>
            </a:r>
            <a:r>
              <a:rPr lang="en-US" sz="2400" dirty="0"/>
              <a:t>) distribution, and you want to estimate </a:t>
            </a:r>
            <a:r>
              <a:rPr lang="en-US" sz="2400" i="1" dirty="0"/>
              <a:t>p</a:t>
            </a:r>
            <a:r>
              <a:rPr lang="en-US" sz="2400" dirty="0"/>
              <a:t>.</a:t>
            </a:r>
            <a:endParaRPr sz="2400" dirty="0"/>
          </a:p>
          <a:p>
            <a:pPr>
              <a:buChar char="-"/>
            </a:pPr>
            <a:r>
              <a:rPr lang="en-US" sz="2400" dirty="0"/>
              <a:t>You do not collect any data, but instead you are given a choice between two models.</a:t>
            </a:r>
            <a:endParaRPr sz="2400" dirty="0"/>
          </a:p>
          <a:p>
            <a:pPr>
              <a:buChar char="-"/>
            </a:pPr>
            <a:r>
              <a:rPr lang="en-US" sz="2400" dirty="0"/>
              <a:t>Suppose you are also told that </a:t>
            </a:r>
            <a:r>
              <a:rPr lang="en-US" sz="2400" i="1" dirty="0"/>
              <a:t>p</a:t>
            </a:r>
            <a:r>
              <a:rPr lang="en-US" sz="2400" dirty="0"/>
              <a:t> = .5.</a:t>
            </a:r>
            <a:endParaRPr sz="2400" dirty="0"/>
          </a:p>
          <a:p>
            <a:pPr marL="0" indent="0">
              <a:spcBef>
                <a:spcPts val="1067"/>
              </a:spcBef>
              <a:spcAft>
                <a:spcPts val="1067"/>
              </a:spcAft>
              <a:buNone/>
            </a:pPr>
            <a:r>
              <a:rPr lang="en-US" sz="2400" dirty="0"/>
              <a:t>Which of the following is the better model?</a:t>
            </a:r>
            <a:endParaRPr sz="2400" dirty="0"/>
          </a:p>
        </p:txBody>
      </p:sp>
      <p:sp>
        <p:nvSpPr>
          <p:cNvPr id="305" name="Google Shape;305;p42"/>
          <p:cNvSpPr txBox="1">
            <a:spLocks noGrp="1"/>
          </p:cNvSpPr>
          <p:nvPr>
            <p:ph type="body" idx="1"/>
          </p:nvPr>
        </p:nvSpPr>
        <p:spPr>
          <a:xfrm>
            <a:off x="415600" y="4442270"/>
            <a:ext cx="11360800" cy="93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Model A:</a:t>
            </a:r>
            <a:r>
              <a:rPr lang="en-US" dirty="0"/>
              <a:t> Select a random number between 0 and 1. This is your estimate of </a:t>
            </a:r>
            <a:r>
              <a:rPr lang="en-US" i="1" dirty="0"/>
              <a:t>p</a:t>
            </a:r>
            <a:r>
              <a:rPr lang="en-US" dirty="0"/>
              <a:t>. This is equivalent to running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np.random.random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 Python.</a:t>
            </a:r>
            <a:endParaRPr dirty="0"/>
          </a:p>
        </p:txBody>
      </p:sp>
      <p:sp>
        <p:nvSpPr>
          <p:cNvPr id="306" name="Google Shape;306;p42"/>
          <p:cNvSpPr txBox="1">
            <a:spLocks noGrp="1"/>
          </p:cNvSpPr>
          <p:nvPr>
            <p:ph type="body" idx="1"/>
          </p:nvPr>
        </p:nvSpPr>
        <p:spPr>
          <a:xfrm>
            <a:off x="415600" y="5644233"/>
            <a:ext cx="11360800" cy="63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Model B</a:t>
            </a:r>
            <a:r>
              <a:rPr lang="en-US" dirty="0"/>
              <a:t>: Select .75 as your estimate of </a:t>
            </a:r>
            <a:r>
              <a:rPr lang="en-US" i="1" dirty="0"/>
              <a:t>p</a:t>
            </a:r>
            <a:r>
              <a:rPr lang="en-US" dirty="0"/>
              <a:t>.</a:t>
            </a:r>
            <a:endParaRPr dirty="0"/>
          </a:p>
          <a:p>
            <a:pPr marL="0" indent="0">
              <a:spcBef>
                <a:spcPts val="1067"/>
              </a:spcBef>
              <a:spcAft>
                <a:spcPts val="1067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A Constant Model</a:t>
            </a:r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3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/>
              <a:t>How do we define “better”?</a:t>
            </a:r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body" idx="1"/>
          </p:nvPr>
        </p:nvSpPr>
        <p:spPr>
          <a:xfrm>
            <a:off x="415600" y="2170633"/>
            <a:ext cx="11360800" cy="93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/>
              <a:t>We can calculate the expected MSE of each model. This is called the “model risk,” a term which we will formalize later on. The lower the risk, the better.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body" idx="1"/>
          </p:nvPr>
        </p:nvSpPr>
        <p:spPr>
          <a:xfrm>
            <a:off x="352339" y="3581816"/>
            <a:ext cx="11360800" cy="10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Model A</a:t>
            </a:r>
            <a:r>
              <a:rPr lang="en-US" dirty="0"/>
              <a:t>: </a:t>
            </a:r>
            <a:r>
              <a:rPr lang="en-US" i="1" dirty="0"/>
              <a:t>On average</a:t>
            </a:r>
            <a:r>
              <a:rPr lang="en-US" dirty="0"/>
              <a:t>, we will select .5 as our estimate, so we </a:t>
            </a:r>
            <a:r>
              <a:rPr lang="en-US" i="1" dirty="0"/>
              <a:t>expect</a:t>
            </a:r>
            <a:r>
              <a:rPr lang="en-US" dirty="0"/>
              <a:t> 0 error. But, as we are only selecting one number, there is a chance we select a number really far away from .5.</a:t>
            </a:r>
            <a:endParaRPr dirty="0"/>
          </a:p>
          <a:p>
            <a:pPr marL="0" indent="0">
              <a:spcBef>
                <a:spcPts val="1067"/>
              </a:spcBef>
              <a:spcAft>
                <a:spcPts val="1067"/>
              </a:spcAft>
              <a:buNone/>
            </a:pPr>
            <a:endParaRPr dirty="0"/>
          </a:p>
        </p:txBody>
      </p:sp>
      <p:sp>
        <p:nvSpPr>
          <p:cNvPr id="316" name="Google Shape;316;p43"/>
          <p:cNvSpPr txBox="1">
            <a:spLocks noGrp="1"/>
          </p:cNvSpPr>
          <p:nvPr>
            <p:ph type="body" idx="1"/>
          </p:nvPr>
        </p:nvSpPr>
        <p:spPr>
          <a:xfrm>
            <a:off x="415600" y="5035416"/>
            <a:ext cx="11360800" cy="149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Model B</a:t>
            </a:r>
            <a:r>
              <a:rPr lang="en-US" dirty="0"/>
              <a:t>: With this model, we will never be exactly correct. But, we know there is zero chance of a really terrible prediction.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8804</TotalTime>
  <Words>1455</Words>
  <Application>Microsoft Macintosh PowerPoint</Application>
  <PresentationFormat>Widescreen</PresentationFormat>
  <Paragraphs>228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Noto Sans Symbols</vt:lpstr>
      <vt:lpstr>Arial</vt:lpstr>
      <vt:lpstr>Calibri</vt:lpstr>
      <vt:lpstr>Calibri Light</vt:lpstr>
      <vt:lpstr>Century Gothic</vt:lpstr>
      <vt:lpstr>Courier New</vt:lpstr>
      <vt:lpstr>Roboto</vt:lpstr>
      <vt:lpstr>Roboto Light</vt:lpstr>
      <vt:lpstr>Office Theme</vt:lpstr>
      <vt:lpstr>YSC2239 Lecture 17</vt:lpstr>
      <vt:lpstr>Today’s class</vt:lpstr>
      <vt:lpstr>Data Generation Process</vt:lpstr>
      <vt:lpstr>Data Generation Process</vt:lpstr>
      <vt:lpstr>The Data</vt:lpstr>
      <vt:lpstr>Our Predictions</vt:lpstr>
      <vt:lpstr>Bias and Variance in Modeling</vt:lpstr>
      <vt:lpstr>A Constant Model</vt:lpstr>
      <vt:lpstr>A Constant Model</vt:lpstr>
      <vt:lpstr>The Bias-Variance Tradeoff</vt:lpstr>
      <vt:lpstr>Three Sources of Error in Our Predictions</vt:lpstr>
      <vt:lpstr>Simulation</vt:lpstr>
      <vt:lpstr>Simulation</vt:lpstr>
      <vt:lpstr>Simulation</vt:lpstr>
      <vt:lpstr>Simulation</vt:lpstr>
      <vt:lpstr>Decomposition of Risk</vt:lpstr>
      <vt:lpstr>Model Risk</vt:lpstr>
      <vt:lpstr>Decomposition of Error and Risk</vt:lpstr>
      <vt:lpstr>Bias-Variance Decomposition</vt:lpstr>
      <vt:lpstr>Observation Variance</vt:lpstr>
      <vt:lpstr>Model Variance</vt:lpstr>
      <vt:lpstr>Model Bias</vt:lpstr>
      <vt:lpstr>A Constant Model</vt:lpstr>
      <vt:lpstr>Overfitting</vt:lpstr>
      <vt:lpstr>Introduction to Overfitting</vt:lpstr>
      <vt:lpstr>Complexity</vt:lpstr>
      <vt:lpstr>Modeling Goals</vt:lpstr>
      <vt:lpstr>Bias Variance Plot</vt:lpstr>
      <vt:lpstr>Cross-Validation</vt:lpstr>
      <vt:lpstr>Training Error vs Test Error</vt:lpstr>
      <vt:lpstr>Training Error vs Test Error</vt:lpstr>
      <vt:lpstr>Generalization: The Train-Test Split</vt:lpstr>
      <vt:lpstr>Generalization: Validation Split</vt:lpstr>
      <vt:lpstr>Recipe for Successful Generalization</vt:lpstr>
      <vt:lpstr>Demo</vt:lpstr>
      <vt:lpstr>Next week</vt:lpstr>
    </vt:vector>
  </TitlesOfParts>
  <Company>College of William and Mary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STA2002!</dc:title>
  <dc:creator>Anke</dc:creator>
  <cp:lastModifiedBy>Hu Hengnan</cp:lastModifiedBy>
  <cp:revision>458</cp:revision>
  <dcterms:created xsi:type="dcterms:W3CDTF">2018-08-30T02:14:46Z</dcterms:created>
  <dcterms:modified xsi:type="dcterms:W3CDTF">2023-03-20T06:01:27Z</dcterms:modified>
</cp:coreProperties>
</file>